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9.xml" ContentType="application/vnd.openxmlformats-officedocument.presentationml.slide+xml"/>
  <Override PartName="/ppt/slides/slide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s/slide29.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8.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7.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49.xml" ContentType="application/vnd.openxmlformats-officedocument.presentationml.slide+xml"/>
  <Override PartName="/ppt/slides/slide46.xml" ContentType="application/vnd.openxmlformats-officedocument.presentationml.slide+xml"/>
  <Override PartName="/ppt/slides/slide51.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64.xml" ContentType="application/vnd.openxmlformats-officedocument.presentationml.slide+xml"/>
  <Override PartName="/ppt/slides/slide68.xml" ContentType="application/vnd.openxmlformats-officedocument.presentationml.slide+xml"/>
  <Override PartName="/ppt/slides/slide62.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8.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Slides/notesSlide50.xml" ContentType="application/vnd.openxmlformats-officedocument.presentationml.notesSlide+xml"/>
  <Override PartName="/ppt/notesSlides/notesSlide43.xml" ContentType="application/vnd.openxmlformats-officedocument.presentationml.notesSlide+xml"/>
  <Override PartName="/ppt/notesSlides/notesSlide47.xml" ContentType="application/vnd.openxmlformats-officedocument.presentationml.notesSlide+xml"/>
  <Override PartName="/ppt/notesSlides/notesSlide40.xml" ContentType="application/vnd.openxmlformats-officedocument.presentationml.notesSlide+xml"/>
  <Override PartName="/ppt/notesSlides/notesSlide81.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42.xml" ContentType="application/vnd.openxmlformats-officedocument.presentationml.notesSlide+xml"/>
  <Override PartName="/ppt/notesSlides/notesSlide49.xml" ContentType="application/vnd.openxmlformats-officedocument.presentationml.notesSlide+xml"/>
  <Override PartName="/ppt/notesSlides/notesSlide44.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51.xml" ContentType="application/vnd.openxmlformats-officedocument.presentationml.notesSlide+xml"/>
  <Override PartName="/ppt/notesSlides/notesSlide3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29.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tags/tag12.xml" ContentType="application/vnd.openxmlformats-officedocument.presentationml.tags+xml"/>
  <Override PartName="/ppt/tags/tag29.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4.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ppt/tags/tag30.xml" ContentType="application/vnd.openxmlformats-officedocument.presentationml.tags+xml"/>
  <Override PartName="/ppt/tags/tag5.xml" ContentType="application/vnd.openxmlformats-officedocument.presentationml.tags+xml"/>
  <Override PartName="/ppt/tags/tag18.xml" ContentType="application/vnd.openxmlformats-officedocument.presentationml.tags+xml"/>
  <Override PartName="/ppt/tags/tag3.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3.xml" ContentType="application/vnd.openxmlformats-officedocument.presentationml.tags+xml"/>
  <Override PartName="/ppt/tags/tag14.xml" ContentType="application/vnd.openxmlformats-officedocument.presentationml.tags+xml"/>
  <Override PartName="/ppt/tags/tag10.xml" ContentType="application/vnd.openxmlformats-officedocument.presentationml.tags+xml"/>
  <Override PartName="/ppt/tags/tag22.xml" ContentType="application/vnd.openxmlformats-officedocument.presentationml.tags+xml"/>
  <Override PartName="/ppt/tags/tag21.xml" ContentType="application/vnd.openxmlformats-officedocument.presentationml.tags+xml"/>
  <Override PartName="/ppt/tags/tag11.xml" ContentType="application/vnd.openxmlformats-officedocument.presentationml.tags+xml"/>
  <Override PartName="/ppt/tags/tag20.xml" ContentType="application/vnd.openxmlformats-officedocument.presentationml.tags+xml"/>
  <Override PartName="/ppt/tags/tag9.xml" ContentType="application/vnd.openxmlformats-officedocument.presentationml.tags+xml"/>
  <Override PartName="/ppt/tags/tag2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13.xml" ContentType="application/vnd.openxmlformats-officedocument.presentationml.tags+xml"/>
  <Override PartName="/ppt/tags/tag15.xml" ContentType="application/vnd.openxmlformats-officedocument.presentationml.tags+xml"/>
  <Override PartName="/ppt/tags/tag8.xml" ContentType="application/vnd.openxmlformats-officedocument.presentationml.tags+xml"/>
  <Override PartName="/ppt/tags/tag25.xml" ContentType="application/vnd.openxmlformats-officedocument.presentationml.tags+xml"/>
  <Override PartName="/ppt/tags/tag28.xml" ContentType="application/vnd.openxmlformats-officedocument.presentationml.tags+xml"/>
  <Override PartName="/ppt/tags/tag47.xml" ContentType="application/vnd.openxmlformats-officedocument.presentationml.tags+xml"/>
  <Override PartName="/ppt/tags/tag32.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68.xml" ContentType="application/vnd.openxmlformats-officedocument.presentationml.tags+xml"/>
  <Override PartName="/ppt/tags/tag67.xml" ContentType="application/vnd.openxmlformats-officedocument.presentationml.tags+xml"/>
  <Override PartName="/ppt/tags/tag66.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4.xml" ContentType="application/vnd.openxmlformats-officedocument.presentationml.tags+xml"/>
  <Override PartName="/ppt/tags/tag1.xml" ContentType="application/vnd.openxmlformats-officedocument.presentationml.tags+xml"/>
  <Override PartName="/docProps/custom.xml" ContentType="application/vnd.openxmlformats-officedocument.custom-properties+xml"/>
  <Override PartName="/docProps/app.xml" ContentType="application/vnd.openxmlformats-officedocument.extended-properties+xml"/>
  <Override PartName="/ppt/tags/tag83.xml" ContentType="application/vnd.openxmlformats-officedocument.presentationml.tags+xml"/>
  <Override PartName="/ppt/tags/tag82.xml" ContentType="application/vnd.openxmlformats-officedocument.presentationml.tags+xml"/>
  <Override PartName="/ppt/tags/tag81.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61.xml" ContentType="application/vnd.openxmlformats-officedocument.presentationml.tags+xml"/>
  <Override PartName="/ppt/tags/tag60.xml" ContentType="application/vnd.openxmlformats-officedocument.presentationml.tags+xml"/>
  <Override PartName="/ppt/tags/tag5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39.xml" ContentType="application/vnd.openxmlformats-officedocument.presentationml.tags+xml"/>
  <Override PartName="/ppt/tags/tag38.xml" ContentType="application/vnd.openxmlformats-officedocument.presentationml.tags+xml"/>
  <Override PartName="/ppt/tags/tag37.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4.xml" ContentType="application/vnd.openxmlformats-officedocument.presentationml.tags+xml"/>
  <Override PartName="/ppt/tags/tag53.xml" ContentType="application/vnd.openxmlformats-officedocument.presentationml.tags+xml"/>
  <Override PartName="/ppt/tags/tag52.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31.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5"/>
  </p:notesMasterIdLst>
  <p:sldIdLst>
    <p:sldId id="513" r:id="rId2"/>
    <p:sldId id="730" r:id="rId3"/>
    <p:sldId id="747" r:id="rId4"/>
    <p:sldId id="936" r:id="rId5"/>
    <p:sldId id="763" r:id="rId6"/>
    <p:sldId id="875" r:id="rId7"/>
    <p:sldId id="735" r:id="rId8"/>
    <p:sldId id="736" r:id="rId9"/>
    <p:sldId id="750" r:id="rId10"/>
    <p:sldId id="834" r:id="rId11"/>
    <p:sldId id="745" r:id="rId12"/>
    <p:sldId id="777" r:id="rId13"/>
    <p:sldId id="758" r:id="rId14"/>
    <p:sldId id="760" r:id="rId15"/>
    <p:sldId id="876" r:id="rId16"/>
    <p:sldId id="759" r:id="rId17"/>
    <p:sldId id="628" r:id="rId18"/>
    <p:sldId id="877" r:id="rId19"/>
    <p:sldId id="884" r:id="rId20"/>
    <p:sldId id="878" r:id="rId21"/>
    <p:sldId id="879" r:id="rId22"/>
    <p:sldId id="880" r:id="rId23"/>
    <p:sldId id="881" r:id="rId24"/>
    <p:sldId id="882" r:id="rId25"/>
    <p:sldId id="883" r:id="rId26"/>
    <p:sldId id="762" r:id="rId27"/>
    <p:sldId id="885" r:id="rId28"/>
    <p:sldId id="886" r:id="rId29"/>
    <p:sldId id="887" r:id="rId30"/>
    <p:sldId id="888" r:id="rId31"/>
    <p:sldId id="889" r:id="rId32"/>
    <p:sldId id="890" r:id="rId33"/>
    <p:sldId id="891" r:id="rId34"/>
    <p:sldId id="892" r:id="rId35"/>
    <p:sldId id="893" r:id="rId36"/>
    <p:sldId id="894" r:id="rId37"/>
    <p:sldId id="937" r:id="rId38"/>
    <p:sldId id="896" r:id="rId39"/>
    <p:sldId id="897" r:id="rId40"/>
    <p:sldId id="898" r:id="rId41"/>
    <p:sldId id="899" r:id="rId42"/>
    <p:sldId id="900" r:id="rId43"/>
    <p:sldId id="901" r:id="rId44"/>
    <p:sldId id="902" r:id="rId45"/>
    <p:sldId id="903" r:id="rId46"/>
    <p:sldId id="904" r:id="rId47"/>
    <p:sldId id="905" r:id="rId48"/>
    <p:sldId id="906" r:id="rId49"/>
    <p:sldId id="907" r:id="rId50"/>
    <p:sldId id="908" r:id="rId51"/>
    <p:sldId id="630" r:id="rId52"/>
    <p:sldId id="909" r:id="rId53"/>
    <p:sldId id="910" r:id="rId54"/>
    <p:sldId id="911" r:id="rId55"/>
    <p:sldId id="912" r:id="rId56"/>
    <p:sldId id="913" r:id="rId57"/>
    <p:sldId id="914" r:id="rId58"/>
    <p:sldId id="915" r:id="rId59"/>
    <p:sldId id="916" r:id="rId60"/>
    <p:sldId id="917" r:id="rId61"/>
    <p:sldId id="918" r:id="rId62"/>
    <p:sldId id="919" r:id="rId63"/>
    <p:sldId id="920" r:id="rId64"/>
    <p:sldId id="921" r:id="rId65"/>
    <p:sldId id="771" r:id="rId66"/>
    <p:sldId id="923" r:id="rId67"/>
    <p:sldId id="924" r:id="rId68"/>
    <p:sldId id="938" r:id="rId69"/>
    <p:sldId id="925" r:id="rId70"/>
    <p:sldId id="926" r:id="rId71"/>
    <p:sldId id="927" r:id="rId72"/>
    <p:sldId id="928" r:id="rId73"/>
    <p:sldId id="929" r:id="rId74"/>
    <p:sldId id="930" r:id="rId75"/>
    <p:sldId id="931" r:id="rId76"/>
    <p:sldId id="932" r:id="rId77"/>
    <p:sldId id="933" r:id="rId78"/>
    <p:sldId id="934" r:id="rId79"/>
    <p:sldId id="922" r:id="rId80"/>
    <p:sldId id="823" r:id="rId81"/>
    <p:sldId id="766" r:id="rId82"/>
    <p:sldId id="935" r:id="rId83"/>
    <p:sldId id="291" r:id="rId84"/>
  </p:sldIdLst>
  <p:sldSz cx="9144000" cy="5143500" type="screen16x9"/>
  <p:notesSz cx="6858000" cy="9144000"/>
  <p:custDataLst>
    <p:tags r:id="rId8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6" autoAdjust="0"/>
    <p:restoredTop sz="81065" autoAdjust="0"/>
  </p:normalViewPr>
  <p:slideViewPr>
    <p:cSldViewPr snapToGrid="0" showGuides="1">
      <p:cViewPr varScale="1">
        <p:scale>
          <a:sx n="101" d="100"/>
          <a:sy n="101" d="100"/>
        </p:scale>
        <p:origin x="108" y="48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 Id="rId9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7/20/2019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7.0</a:t>
            </a:r>
            <a:endParaRPr lang="en-US" b="0" dirty="0"/>
          </a:p>
          <a:p>
            <a:pPr>
              <a:buFontTx/>
              <a:buNone/>
            </a:pPr>
            <a:r>
              <a:rPr lang="en-US" sz="1200" b="0" dirty="0"/>
              <a:t>Chapter 5: Networking Concepts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65435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5: Networking Concepts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5: Networking Concepts</a:t>
            </a:r>
            <a:endParaRPr lang="en-GB" b="0" dirty="0"/>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15</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5: Networking Concepts</a:t>
            </a:r>
            <a:endParaRPr lang="en-GB" b="0" dirty="0"/>
          </a:p>
          <a:p>
            <a:endParaRPr lang="en-GB" dirty="0"/>
          </a:p>
        </p:txBody>
      </p:sp>
    </p:spTree>
    <p:extLst>
      <p:ext uri="{BB962C8B-B14F-4D97-AF65-F5344CB8AC3E}">
        <p14:creationId xmlns:p14="http://schemas.microsoft.com/office/powerpoint/2010/main" val="3472515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5.1 – Network Components and Types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5.1.1 – Types of Networks</a:t>
            </a:r>
          </a:p>
          <a:p>
            <a:pPr>
              <a:buFontTx/>
              <a:buNone/>
            </a:pPr>
            <a:r>
              <a:rPr lang="en-US" sz="1200" b="0" dirty="0"/>
              <a:t>5.1.1.1 – Network Icons</a:t>
            </a:r>
            <a:endParaRPr lang="en-GB" b="0" dirty="0"/>
          </a:p>
        </p:txBody>
      </p:sp>
    </p:spTree>
    <p:extLst>
      <p:ext uri="{BB962C8B-B14F-4D97-AF65-F5344CB8AC3E}">
        <p14:creationId xmlns:p14="http://schemas.microsoft.com/office/powerpoint/2010/main" val="3525190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5.1.1 – Types of Networks</a:t>
            </a:r>
          </a:p>
          <a:p>
            <a:pPr>
              <a:buFontTx/>
              <a:buNone/>
            </a:pPr>
            <a:r>
              <a:rPr lang="en-US" sz="1200" b="0" dirty="0"/>
              <a:t>5.1.1.2 – Network Topologies and Description</a:t>
            </a:r>
          </a:p>
          <a:p>
            <a:pPr>
              <a:buFontTx/>
              <a:buNone/>
            </a:pPr>
            <a:r>
              <a:rPr lang="en-US" sz="1200" b="0" dirty="0"/>
              <a:t>5.1.1.3 – Check Your Understanding – Types of Networks</a:t>
            </a:r>
          </a:p>
          <a:p>
            <a:pPr>
              <a:buFontTx/>
              <a:buNone/>
            </a:pPr>
            <a:endParaRPr lang="en-GB" b="0" dirty="0"/>
          </a:p>
        </p:txBody>
      </p:sp>
    </p:spTree>
    <p:extLst>
      <p:ext uri="{BB962C8B-B14F-4D97-AF65-F5344CB8AC3E}">
        <p14:creationId xmlns:p14="http://schemas.microsoft.com/office/powerpoint/2010/main" val="3117707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5.1.1 – Types of Networks</a:t>
            </a:r>
          </a:p>
          <a:p>
            <a:pPr>
              <a:buFontTx/>
              <a:buNone/>
            </a:pPr>
            <a:r>
              <a:rPr lang="en-US" sz="1200" b="0" dirty="0"/>
              <a:t>5.1.1.2 – Network Topologies and Description (Cont.)</a:t>
            </a:r>
          </a:p>
          <a:p>
            <a:pPr>
              <a:buFontTx/>
              <a:buNone/>
            </a:pPr>
            <a:r>
              <a:rPr lang="en-US" sz="1200" b="0" dirty="0"/>
              <a:t>5.1.1.3 – Check Your Understanding – Types of Networks</a:t>
            </a:r>
          </a:p>
          <a:p>
            <a:pPr>
              <a:buFontTx/>
              <a:buNone/>
            </a:pPr>
            <a:endParaRPr lang="en-GB" b="0" dirty="0"/>
          </a:p>
        </p:txBody>
      </p:sp>
    </p:spTree>
    <p:extLst>
      <p:ext uri="{BB962C8B-B14F-4D97-AF65-F5344CB8AC3E}">
        <p14:creationId xmlns:p14="http://schemas.microsoft.com/office/powerpoint/2010/main" val="3071951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5.1.2.1 – Brief History of Connection Technologies</a:t>
            </a:r>
          </a:p>
          <a:p>
            <a:pPr>
              <a:buFontTx/>
              <a:buNone/>
            </a:pPr>
            <a:endParaRPr lang="en-GB" b="0" dirty="0"/>
          </a:p>
        </p:txBody>
      </p:sp>
    </p:spTree>
    <p:extLst>
      <p:ext uri="{BB962C8B-B14F-4D97-AF65-F5344CB8AC3E}">
        <p14:creationId xmlns:p14="http://schemas.microsoft.com/office/powerpoint/2010/main" val="351430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5.1.2.2 – DSL, Cable, and Fiber</a:t>
            </a:r>
          </a:p>
          <a:p>
            <a:pPr>
              <a:buFontTx/>
              <a:buNone/>
            </a:pPr>
            <a:endParaRPr lang="en-GB" b="0" dirty="0"/>
          </a:p>
        </p:txBody>
      </p:sp>
    </p:spTree>
    <p:extLst>
      <p:ext uri="{BB962C8B-B14F-4D97-AF65-F5344CB8AC3E}">
        <p14:creationId xmlns:p14="http://schemas.microsoft.com/office/powerpoint/2010/main" val="375657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5.1.2.3 – Line of Sight Wireless Internet Service</a:t>
            </a:r>
          </a:p>
          <a:p>
            <a:pPr>
              <a:buFontTx/>
              <a:buNone/>
            </a:pPr>
            <a:endParaRPr lang="en-GB" b="0" dirty="0"/>
          </a:p>
        </p:txBody>
      </p:sp>
    </p:spTree>
    <p:extLst>
      <p:ext uri="{BB962C8B-B14F-4D97-AF65-F5344CB8AC3E}">
        <p14:creationId xmlns:p14="http://schemas.microsoft.com/office/powerpoint/2010/main" val="43351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5.1.2.4 – Satellite</a:t>
            </a:r>
          </a:p>
          <a:p>
            <a:pPr>
              <a:buFontTx/>
              <a:buNone/>
            </a:pPr>
            <a:endParaRPr lang="en-GB" b="0" dirty="0"/>
          </a:p>
        </p:txBody>
      </p:sp>
    </p:spTree>
    <p:extLst>
      <p:ext uri="{BB962C8B-B14F-4D97-AF65-F5344CB8AC3E}">
        <p14:creationId xmlns:p14="http://schemas.microsoft.com/office/powerpoint/2010/main" val="4103928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5.1.2.5 – Cellular</a:t>
            </a:r>
          </a:p>
          <a:p>
            <a:pPr>
              <a:buFontTx/>
              <a:buNone/>
            </a:pPr>
            <a:endParaRPr lang="en-GB" b="0" dirty="0"/>
          </a:p>
        </p:txBody>
      </p:sp>
    </p:spTree>
    <p:extLst>
      <p:ext uri="{BB962C8B-B14F-4D97-AF65-F5344CB8AC3E}">
        <p14:creationId xmlns:p14="http://schemas.microsoft.com/office/powerpoint/2010/main" val="64255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5.1 – Network Components and Types</a:t>
            </a:r>
          </a:p>
          <a:p>
            <a:pPr>
              <a:buFontTx/>
              <a:buNone/>
            </a:pPr>
            <a:r>
              <a:rPr lang="en-US" sz="1200" b="0" dirty="0"/>
              <a:t>5.1.2 – Internet Connection Types</a:t>
            </a:r>
          </a:p>
          <a:p>
            <a:pPr>
              <a:buFontTx/>
              <a:buNone/>
            </a:pPr>
            <a:r>
              <a:rPr lang="en-US" sz="1200" b="0" dirty="0"/>
              <a:t>5.1.2.6 – Mobile</a:t>
            </a:r>
            <a:r>
              <a:rPr lang="en-US" sz="1200" b="0" baseline="0" dirty="0"/>
              <a:t> Hotspot and Tethering</a:t>
            </a:r>
          </a:p>
          <a:p>
            <a:pPr>
              <a:buFontTx/>
              <a:buNone/>
            </a:pPr>
            <a:r>
              <a:rPr lang="en-US" sz="1200" b="0" baseline="0" dirty="0"/>
              <a:t>5.1.2.7 – Check Your Understanding – Internet Connection Types</a:t>
            </a:r>
            <a:endParaRPr lang="en-US" sz="1200" b="0" dirty="0"/>
          </a:p>
          <a:p>
            <a:pPr>
              <a:buFontTx/>
              <a:buNone/>
            </a:pPr>
            <a:endParaRPr lang="en-GB" b="0" dirty="0"/>
          </a:p>
        </p:txBody>
      </p:sp>
    </p:spTree>
    <p:extLst>
      <p:ext uri="{BB962C8B-B14F-4D97-AF65-F5344CB8AC3E}">
        <p14:creationId xmlns:p14="http://schemas.microsoft.com/office/powerpoint/2010/main" val="454470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5.2 – Networking Protocols, Standards, and Services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5.2.1 – Transport Layer Protocols</a:t>
            </a:r>
          </a:p>
          <a:p>
            <a:pPr>
              <a:buFontTx/>
              <a:buNone/>
            </a:pPr>
            <a:r>
              <a:rPr lang="en-US" sz="1200" b="0" dirty="0"/>
              <a:t>5.2.1.1 – Video Explanation – Transport Layer</a:t>
            </a:r>
            <a:r>
              <a:rPr lang="en-US" sz="1200" b="0" baseline="0" dirty="0"/>
              <a:t> Protocols</a:t>
            </a:r>
          </a:p>
          <a:p>
            <a:pPr>
              <a:buFontTx/>
              <a:buNone/>
            </a:pPr>
            <a:r>
              <a:rPr lang="en-US" sz="1200" b="0" baseline="0" dirty="0"/>
              <a:t>5.2.1.2 – Activity – Transport Layer Protocols</a:t>
            </a:r>
            <a:endParaRPr lang="en-GB" b="0" dirty="0"/>
          </a:p>
        </p:txBody>
      </p:sp>
    </p:spTree>
    <p:extLst>
      <p:ext uri="{BB962C8B-B14F-4D97-AF65-F5344CB8AC3E}">
        <p14:creationId xmlns:p14="http://schemas.microsoft.com/office/powerpoint/2010/main" val="351889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5.2.1 – Transport Layer Protocols</a:t>
            </a:r>
          </a:p>
          <a:p>
            <a:pPr>
              <a:buFontTx/>
              <a:buNone/>
            </a:pPr>
            <a:r>
              <a:rPr lang="en-US" sz="1200" b="0" dirty="0"/>
              <a:t>5.2.1.3 – The TCP/IP Model</a:t>
            </a:r>
            <a:endParaRPr lang="en-US" sz="1200" b="0" baseline="0" dirty="0"/>
          </a:p>
        </p:txBody>
      </p:sp>
    </p:spTree>
    <p:extLst>
      <p:ext uri="{BB962C8B-B14F-4D97-AF65-F5344CB8AC3E}">
        <p14:creationId xmlns:p14="http://schemas.microsoft.com/office/powerpoint/2010/main" val="2755729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5.2.1 – Transport Layer Protocols</a:t>
            </a:r>
          </a:p>
          <a:p>
            <a:pPr>
              <a:buFontTx/>
              <a:buNone/>
            </a:pPr>
            <a:r>
              <a:rPr lang="en-US" sz="1200" b="0" dirty="0"/>
              <a:t>5.2.1.4 – TCP</a:t>
            </a:r>
            <a:endParaRPr lang="en-US" sz="1200" b="0" baseline="0" dirty="0"/>
          </a:p>
        </p:txBody>
      </p:sp>
    </p:spTree>
    <p:extLst>
      <p:ext uri="{BB962C8B-B14F-4D97-AF65-F5344CB8AC3E}">
        <p14:creationId xmlns:p14="http://schemas.microsoft.com/office/powerpoint/2010/main" val="2708532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5.2.1 – Transport Layer Protocols</a:t>
            </a:r>
          </a:p>
          <a:p>
            <a:pPr>
              <a:buFontTx/>
              <a:buNone/>
            </a:pPr>
            <a:r>
              <a:rPr lang="en-US" sz="1200" b="0" dirty="0"/>
              <a:t>5.2.1.5 – UDP</a:t>
            </a:r>
          </a:p>
          <a:p>
            <a:pPr>
              <a:buFontTx/>
              <a:buNone/>
            </a:pPr>
            <a:r>
              <a:rPr lang="en-US" sz="1200" b="0" baseline="0" dirty="0"/>
              <a:t>5.2.1.6 – Check Your Understanding – Transport Layer Protocols</a:t>
            </a:r>
          </a:p>
        </p:txBody>
      </p:sp>
    </p:spTree>
    <p:extLst>
      <p:ext uri="{BB962C8B-B14F-4D97-AF65-F5344CB8AC3E}">
        <p14:creationId xmlns:p14="http://schemas.microsoft.com/office/powerpoint/2010/main" val="272737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5: Networking Concepts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5.2.2 – Application Port Numbers</a:t>
            </a:r>
          </a:p>
          <a:p>
            <a:pPr>
              <a:buFontTx/>
              <a:buNone/>
            </a:pPr>
            <a:r>
              <a:rPr lang="en-US" sz="1200" b="0" dirty="0"/>
              <a:t>5.2.2.1 – Video Explanation – Application Port Numbers</a:t>
            </a:r>
            <a:endParaRPr lang="en-US" sz="1200" b="0" baseline="0" dirty="0"/>
          </a:p>
        </p:txBody>
      </p:sp>
    </p:spTree>
    <p:extLst>
      <p:ext uri="{BB962C8B-B14F-4D97-AF65-F5344CB8AC3E}">
        <p14:creationId xmlns:p14="http://schemas.microsoft.com/office/powerpoint/2010/main" val="2580447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5.2.2 – Application Port Numbers</a:t>
            </a:r>
          </a:p>
          <a:p>
            <a:pPr>
              <a:buFontTx/>
              <a:buNone/>
            </a:pPr>
            <a:r>
              <a:rPr lang="en-US" sz="1200" b="0" dirty="0"/>
              <a:t>5.2.2.2 – Classify Application Port Numbers</a:t>
            </a:r>
            <a:endParaRPr lang="en-US" sz="1200" b="0" baseline="0" dirty="0"/>
          </a:p>
        </p:txBody>
      </p:sp>
    </p:spTree>
    <p:extLst>
      <p:ext uri="{BB962C8B-B14F-4D97-AF65-F5344CB8AC3E}">
        <p14:creationId xmlns:p14="http://schemas.microsoft.com/office/powerpoint/2010/main" val="148838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5.2.2 – Application Port Numbers</a:t>
            </a:r>
          </a:p>
          <a:p>
            <a:pPr>
              <a:buFontTx/>
              <a:buNone/>
            </a:pPr>
            <a:r>
              <a:rPr lang="en-US" sz="1200" b="0" dirty="0"/>
              <a:t>5.2.2.2 – Classify Application Port Numbers (Cont.)</a:t>
            </a:r>
          </a:p>
          <a:p>
            <a:pPr>
              <a:buFontTx/>
              <a:buNone/>
            </a:pPr>
            <a:r>
              <a:rPr lang="en-US" sz="1200" b="0" baseline="0" dirty="0"/>
              <a:t>5.2.2.3 – Check Your Understanding – Application Port Numbers</a:t>
            </a:r>
          </a:p>
        </p:txBody>
      </p:sp>
    </p:spTree>
    <p:extLst>
      <p:ext uri="{BB962C8B-B14F-4D97-AF65-F5344CB8AC3E}">
        <p14:creationId xmlns:p14="http://schemas.microsoft.com/office/powerpoint/2010/main" val="1563610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5.2.3 – Wireless Protocols</a:t>
            </a:r>
          </a:p>
          <a:p>
            <a:pPr>
              <a:buFontTx/>
              <a:buNone/>
            </a:pPr>
            <a:r>
              <a:rPr lang="en-US" sz="1200" b="0" dirty="0"/>
              <a:t>5.2.3.1 – WLAN Protocols</a:t>
            </a:r>
          </a:p>
        </p:txBody>
      </p:sp>
    </p:spTree>
    <p:extLst>
      <p:ext uri="{BB962C8B-B14F-4D97-AF65-F5344CB8AC3E}">
        <p14:creationId xmlns:p14="http://schemas.microsoft.com/office/powerpoint/2010/main" val="2485790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5.2.3 – Wireless Protocols</a:t>
            </a:r>
          </a:p>
          <a:p>
            <a:pPr>
              <a:buFontTx/>
              <a:buNone/>
            </a:pPr>
            <a:r>
              <a:rPr lang="en-US" sz="1200" b="0" dirty="0"/>
              <a:t>5.2.3.2 – Bluetooth, NFC, and RFID</a:t>
            </a:r>
          </a:p>
        </p:txBody>
      </p:sp>
    </p:spTree>
    <p:extLst>
      <p:ext uri="{BB962C8B-B14F-4D97-AF65-F5344CB8AC3E}">
        <p14:creationId xmlns:p14="http://schemas.microsoft.com/office/powerpoint/2010/main" val="3436954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5.2.3 – Wireless Protocols</a:t>
            </a:r>
          </a:p>
          <a:p>
            <a:pPr>
              <a:buFontTx/>
              <a:buNone/>
            </a:pPr>
            <a:r>
              <a:rPr lang="en-US" sz="1200" b="0" dirty="0"/>
              <a:t>5.2.3.3 – Zigbee and Z-Wave</a:t>
            </a:r>
          </a:p>
        </p:txBody>
      </p:sp>
    </p:spTree>
    <p:extLst>
      <p:ext uri="{BB962C8B-B14F-4D97-AF65-F5344CB8AC3E}">
        <p14:creationId xmlns:p14="http://schemas.microsoft.com/office/powerpoint/2010/main" val="2491569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5.2 – Network Protocols, Standards, and Services</a:t>
            </a:r>
          </a:p>
          <a:p>
            <a:pPr>
              <a:buFontTx/>
              <a:buNone/>
            </a:pPr>
            <a:r>
              <a:rPr lang="en-US" sz="1200" b="0" dirty="0"/>
              <a:t>5.2.3 – Wireless Protocols</a:t>
            </a:r>
          </a:p>
          <a:p>
            <a:pPr>
              <a:buFontTx/>
              <a:buNone/>
            </a:pPr>
            <a:r>
              <a:rPr lang="en-US" sz="1200" b="0" dirty="0"/>
              <a:t>5.2.3.4 – Cellular Generations</a:t>
            </a:r>
          </a:p>
          <a:p>
            <a:pPr>
              <a:buFontTx/>
              <a:buNone/>
            </a:pPr>
            <a:r>
              <a:rPr lang="en-US" sz="1200" b="0" dirty="0"/>
              <a:t>5.2.3.5 – Check Your Understanding – Wireless Protocols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1560409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5.2.4.1 – Video Explanation – Network Services</a:t>
            </a:r>
            <a:endParaRPr lang="en-US" sz="1200" b="0" baseline="0" dirty="0"/>
          </a:p>
        </p:txBody>
      </p:sp>
    </p:spTree>
    <p:extLst>
      <p:ext uri="{BB962C8B-B14F-4D97-AF65-F5344CB8AC3E}">
        <p14:creationId xmlns:p14="http://schemas.microsoft.com/office/powerpoint/2010/main" val="22972205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5.2.4.2 – Client – Server Roles</a:t>
            </a:r>
            <a:endParaRPr lang="en-US" sz="1200" b="0" baseline="0" dirty="0"/>
          </a:p>
        </p:txBody>
      </p:sp>
    </p:spTree>
    <p:extLst>
      <p:ext uri="{BB962C8B-B14F-4D97-AF65-F5344CB8AC3E}">
        <p14:creationId xmlns:p14="http://schemas.microsoft.com/office/powerpoint/2010/main" val="2644534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5.2.4.3 – DHCP Server</a:t>
            </a:r>
            <a:endParaRPr lang="en-US" sz="1200" b="0" baseline="0" dirty="0"/>
          </a:p>
        </p:txBody>
      </p:sp>
    </p:spTree>
    <p:extLst>
      <p:ext uri="{BB962C8B-B14F-4D97-AF65-F5344CB8AC3E}">
        <p14:creationId xmlns:p14="http://schemas.microsoft.com/office/powerpoint/2010/main" val="3832232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5.2.4.4 – DNS Server</a:t>
            </a:r>
            <a:endParaRPr lang="en-US" sz="1200" b="0" baseline="0" dirty="0"/>
          </a:p>
        </p:txBody>
      </p:sp>
    </p:spTree>
    <p:extLst>
      <p:ext uri="{BB962C8B-B14F-4D97-AF65-F5344CB8AC3E}">
        <p14:creationId xmlns:p14="http://schemas.microsoft.com/office/powerpoint/2010/main" val="250836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5.2.4.5 – Print Server</a:t>
            </a:r>
            <a:endParaRPr lang="en-US" sz="1200" b="0" baseline="0" dirty="0"/>
          </a:p>
        </p:txBody>
      </p:sp>
    </p:spTree>
    <p:extLst>
      <p:ext uri="{BB962C8B-B14F-4D97-AF65-F5344CB8AC3E}">
        <p14:creationId xmlns:p14="http://schemas.microsoft.com/office/powerpoint/2010/main" val="3523282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5.2.4.6 – File Server</a:t>
            </a:r>
            <a:endParaRPr lang="en-US" sz="1200" b="0" baseline="0" dirty="0"/>
          </a:p>
        </p:txBody>
      </p:sp>
    </p:spTree>
    <p:extLst>
      <p:ext uri="{BB962C8B-B14F-4D97-AF65-F5344CB8AC3E}">
        <p14:creationId xmlns:p14="http://schemas.microsoft.com/office/powerpoint/2010/main" val="972822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5.2.4.7 – Web Server</a:t>
            </a:r>
            <a:endParaRPr lang="en-US" sz="1200" b="0" baseline="0" dirty="0"/>
          </a:p>
        </p:txBody>
      </p:sp>
    </p:spTree>
    <p:extLst>
      <p:ext uri="{BB962C8B-B14F-4D97-AF65-F5344CB8AC3E}">
        <p14:creationId xmlns:p14="http://schemas.microsoft.com/office/powerpoint/2010/main" val="27305006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5.2.4.8 – Mail Server</a:t>
            </a:r>
            <a:endParaRPr lang="en-US" sz="1200" b="0" baseline="0" dirty="0"/>
          </a:p>
        </p:txBody>
      </p:sp>
    </p:spTree>
    <p:extLst>
      <p:ext uri="{BB962C8B-B14F-4D97-AF65-F5344CB8AC3E}">
        <p14:creationId xmlns:p14="http://schemas.microsoft.com/office/powerpoint/2010/main" val="2979377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5.2.4.9 – Proxy Server</a:t>
            </a:r>
            <a:endParaRPr lang="en-US" sz="1200" b="0" baseline="0" dirty="0"/>
          </a:p>
        </p:txBody>
      </p:sp>
    </p:spTree>
    <p:extLst>
      <p:ext uri="{BB962C8B-B14F-4D97-AF65-F5344CB8AC3E}">
        <p14:creationId xmlns:p14="http://schemas.microsoft.com/office/powerpoint/2010/main" val="3806976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5.2.4.10 – Authentication Server</a:t>
            </a:r>
            <a:endParaRPr lang="en-US" sz="1200" b="0" baseline="0" dirty="0"/>
          </a:p>
        </p:txBody>
      </p:sp>
    </p:spTree>
    <p:extLst>
      <p:ext uri="{BB962C8B-B14F-4D97-AF65-F5344CB8AC3E}">
        <p14:creationId xmlns:p14="http://schemas.microsoft.com/office/powerpoint/2010/main" val="985255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5.2 – Network Protocols, Standards, and Services</a:t>
            </a:r>
          </a:p>
          <a:p>
            <a:pPr>
              <a:buFontTx/>
              <a:buNone/>
            </a:pPr>
            <a:r>
              <a:rPr lang="en-US" sz="1200" b="0" dirty="0"/>
              <a:t>5.2.4 – Network Services</a:t>
            </a:r>
          </a:p>
          <a:p>
            <a:pPr>
              <a:buFontTx/>
              <a:buNone/>
            </a:pPr>
            <a:r>
              <a:rPr lang="en-US" sz="1200" b="0" dirty="0"/>
              <a:t>5.2.4.11 – Syslog</a:t>
            </a:r>
            <a:r>
              <a:rPr lang="en-US" sz="1200" b="0" baseline="0" dirty="0"/>
              <a:t> </a:t>
            </a:r>
            <a:r>
              <a:rPr lang="en-US" sz="1200" b="0" dirty="0"/>
              <a:t>Server</a:t>
            </a:r>
          </a:p>
          <a:p>
            <a:pPr>
              <a:buFontTx/>
              <a:buNone/>
            </a:pPr>
            <a:r>
              <a:rPr lang="en-US" sz="1200" b="0" baseline="0" dirty="0"/>
              <a:t>5.2.4.12 – Check Your Understanding – Network Services</a:t>
            </a:r>
          </a:p>
        </p:txBody>
      </p:sp>
    </p:spTree>
    <p:extLst>
      <p:ext uri="{BB962C8B-B14F-4D97-AF65-F5344CB8AC3E}">
        <p14:creationId xmlns:p14="http://schemas.microsoft.com/office/powerpoint/2010/main" val="481301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5.3 – Basic Network Devices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1633136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5.3.1.1 – Video Explanation – Basic Network Devices</a:t>
            </a:r>
            <a:endParaRPr lang="en-US" sz="1200" b="0" baseline="0" dirty="0"/>
          </a:p>
        </p:txBody>
      </p:sp>
    </p:spTree>
    <p:extLst>
      <p:ext uri="{BB962C8B-B14F-4D97-AF65-F5344CB8AC3E}">
        <p14:creationId xmlns:p14="http://schemas.microsoft.com/office/powerpoint/2010/main" val="224333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5.3.1.2 – Network Interface Card</a:t>
            </a:r>
            <a:endParaRPr lang="en-US" sz="1200" b="0" baseline="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4237822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5.3.1.3 – Repeaters, Bridges, and Hubs</a:t>
            </a:r>
            <a:endParaRPr lang="en-US" sz="1200" b="0" baseline="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21068345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5.3.1.4 – Switches</a:t>
            </a:r>
            <a:endParaRPr lang="en-US" sz="1200" b="0" baseline="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6077925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5.3.1.5 – Wireless Access Points</a:t>
            </a:r>
            <a:endParaRPr lang="en-US" sz="1200" b="0" baseline="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13693201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5.3 – Network Devices</a:t>
            </a:r>
          </a:p>
          <a:p>
            <a:pPr>
              <a:buFontTx/>
              <a:buNone/>
            </a:pPr>
            <a:r>
              <a:rPr lang="en-US" sz="1200" b="0" dirty="0"/>
              <a:t>5.3.1 – Basic Network Devices</a:t>
            </a:r>
          </a:p>
          <a:p>
            <a:pPr>
              <a:buFontTx/>
              <a:buNone/>
            </a:pPr>
            <a:r>
              <a:rPr lang="en-US" sz="1200" b="0" dirty="0"/>
              <a:t>5.3.1.6 – Routers</a:t>
            </a:r>
          </a:p>
          <a:p>
            <a:pPr>
              <a:buFontTx/>
              <a:buNone/>
            </a:pPr>
            <a:r>
              <a:rPr lang="en-US" sz="1200" b="0" baseline="0" dirty="0"/>
              <a:t>5.3.1.7 – Check Your Understanding – Traditional Network Devices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3500926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5.3.2.1 – Video Explanation – Security Devices</a:t>
            </a:r>
            <a:endParaRPr lang="en-US" sz="1200" b="0" baseline="0" dirty="0"/>
          </a:p>
        </p:txBody>
      </p:sp>
    </p:spTree>
    <p:extLst>
      <p:ext uri="{BB962C8B-B14F-4D97-AF65-F5344CB8AC3E}">
        <p14:creationId xmlns:p14="http://schemas.microsoft.com/office/powerpoint/2010/main" val="2258360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5.3.2.2 – Firewalls</a:t>
            </a:r>
            <a:endParaRPr lang="en-US" sz="1200" b="0" baseline="0" dirty="0"/>
          </a:p>
        </p:txBody>
      </p:sp>
    </p:spTree>
    <p:extLst>
      <p:ext uri="{BB962C8B-B14F-4D97-AF65-F5344CB8AC3E}">
        <p14:creationId xmlns:p14="http://schemas.microsoft.com/office/powerpoint/2010/main" val="403538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5.3.2.3 – IDS and IPS</a:t>
            </a:r>
            <a:endParaRPr lang="en-US" sz="1200" b="0" baseline="0" dirty="0"/>
          </a:p>
        </p:txBody>
      </p:sp>
    </p:spTree>
    <p:extLst>
      <p:ext uri="{BB962C8B-B14F-4D97-AF65-F5344CB8AC3E}">
        <p14:creationId xmlns:p14="http://schemas.microsoft.com/office/powerpoint/2010/main" val="1212116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5.3.2.4 – UTMs</a:t>
            </a:r>
            <a:endParaRPr lang="en-US" sz="1200" b="0" baseline="0" dirty="0"/>
          </a:p>
        </p:txBody>
      </p:sp>
    </p:spTree>
    <p:extLst>
      <p:ext uri="{BB962C8B-B14F-4D97-AF65-F5344CB8AC3E}">
        <p14:creationId xmlns:p14="http://schemas.microsoft.com/office/powerpoint/2010/main" val="2321747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5.3.2 – Security Devices</a:t>
            </a:r>
          </a:p>
          <a:p>
            <a:pPr>
              <a:buFontTx/>
              <a:buNone/>
            </a:pPr>
            <a:r>
              <a:rPr lang="en-US" sz="1200" b="0" dirty="0"/>
              <a:t>5.3.2.5 – Endpoint Management Server</a:t>
            </a:r>
          </a:p>
          <a:p>
            <a:pPr>
              <a:buFontTx/>
              <a:buNone/>
            </a:pPr>
            <a:r>
              <a:rPr lang="en-US" sz="1200" b="0" baseline="0" dirty="0"/>
              <a:t>5.3.2.6 – Check Your Understanding – Security Devices</a:t>
            </a:r>
          </a:p>
        </p:txBody>
      </p:sp>
    </p:spTree>
    <p:extLst>
      <p:ext uri="{BB962C8B-B14F-4D97-AF65-F5344CB8AC3E}">
        <p14:creationId xmlns:p14="http://schemas.microsoft.com/office/powerpoint/2010/main" val="369273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049675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5.3.3 – Other Network Devices</a:t>
            </a:r>
          </a:p>
          <a:p>
            <a:pPr>
              <a:buFontTx/>
              <a:buNone/>
            </a:pPr>
            <a:r>
              <a:rPr lang="en-US" sz="1200" b="0" dirty="0"/>
              <a:t>5.3.3.1 – Legacy and Embedded Systems</a:t>
            </a:r>
          </a:p>
        </p:txBody>
      </p:sp>
    </p:spTree>
    <p:extLst>
      <p:ext uri="{BB962C8B-B14F-4D97-AF65-F5344CB8AC3E}">
        <p14:creationId xmlns:p14="http://schemas.microsoft.com/office/powerpoint/2010/main" val="1522986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5.3.3 – Other Network Devices</a:t>
            </a:r>
          </a:p>
          <a:p>
            <a:pPr>
              <a:buFontTx/>
              <a:buNone/>
            </a:pPr>
            <a:r>
              <a:rPr lang="en-US" sz="1200" b="0" dirty="0"/>
              <a:t>5.3.3.2 – Patch Panel</a:t>
            </a:r>
          </a:p>
        </p:txBody>
      </p:sp>
    </p:spTree>
    <p:extLst>
      <p:ext uri="{BB962C8B-B14F-4D97-AF65-F5344CB8AC3E}">
        <p14:creationId xmlns:p14="http://schemas.microsoft.com/office/powerpoint/2010/main" val="8836773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5.3.3 – Other Network Devices</a:t>
            </a:r>
          </a:p>
          <a:p>
            <a:pPr>
              <a:buFontTx/>
              <a:buNone/>
            </a:pPr>
            <a:r>
              <a:rPr lang="en-US" sz="1200" b="0" dirty="0"/>
              <a:t>5.3.3.3 – Power over Ethernet and Ethernet over Power</a:t>
            </a:r>
          </a:p>
        </p:txBody>
      </p:sp>
    </p:spTree>
    <p:extLst>
      <p:ext uri="{BB962C8B-B14F-4D97-AF65-F5344CB8AC3E}">
        <p14:creationId xmlns:p14="http://schemas.microsoft.com/office/powerpoint/2010/main" val="33543358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5.3 – Network Devices</a:t>
            </a:r>
          </a:p>
          <a:p>
            <a:pPr>
              <a:buFontTx/>
              <a:buNone/>
            </a:pPr>
            <a:r>
              <a:rPr lang="en-US" sz="1200" b="0" dirty="0"/>
              <a:t>5.3.3 – Other Network Devices</a:t>
            </a:r>
          </a:p>
          <a:p>
            <a:pPr>
              <a:buFontTx/>
              <a:buNone/>
            </a:pPr>
            <a:r>
              <a:rPr lang="en-US" sz="1200" b="0" dirty="0"/>
              <a:t>5.3.3.4 – Cloud-based Network Controller</a:t>
            </a:r>
          </a:p>
          <a:p>
            <a:pPr>
              <a:buFontTx/>
              <a:buNone/>
            </a:pPr>
            <a:r>
              <a:rPr lang="en-US" sz="1200" b="0" dirty="0"/>
              <a:t>5.3.3.5 Check Your Understanding – Other Network Devices</a:t>
            </a:r>
          </a:p>
        </p:txBody>
      </p:sp>
    </p:spTree>
    <p:extLst>
      <p:ext uri="{BB962C8B-B14F-4D97-AF65-F5344CB8AC3E}">
        <p14:creationId xmlns:p14="http://schemas.microsoft.com/office/powerpoint/2010/main" val="4251284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5.4 – Network Cables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5.4.1 – Network Tools</a:t>
            </a:r>
          </a:p>
          <a:p>
            <a:pPr>
              <a:buFontTx/>
              <a:buNone/>
            </a:pPr>
            <a:r>
              <a:rPr lang="en-US" sz="1200" b="0" dirty="0"/>
              <a:t>5.4.1.1 – Video Explanation – Network Cable Tools</a:t>
            </a:r>
            <a:endParaRPr lang="en-US" sz="1200" b="0" baseline="0" dirty="0"/>
          </a:p>
        </p:txBody>
      </p:sp>
    </p:spTree>
    <p:extLst>
      <p:ext uri="{BB962C8B-B14F-4D97-AF65-F5344CB8AC3E}">
        <p14:creationId xmlns:p14="http://schemas.microsoft.com/office/powerpoint/2010/main" val="10577667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5.4.1 – Network Tools</a:t>
            </a:r>
          </a:p>
          <a:p>
            <a:pPr>
              <a:buFontTx/>
              <a:buNone/>
            </a:pPr>
            <a:r>
              <a:rPr lang="en-US" sz="1200" b="0" dirty="0"/>
              <a:t>5.4.1.2 – Network Tools and </a:t>
            </a:r>
            <a:r>
              <a:rPr lang="en-US" sz="1200" b="0" dirty="0" smtClean="0"/>
              <a:t>Descriptions</a:t>
            </a:r>
            <a:endParaRPr lang="en-US" sz="1200" b="0" dirty="0"/>
          </a:p>
        </p:txBody>
      </p:sp>
    </p:spTree>
    <p:extLst>
      <p:ext uri="{BB962C8B-B14F-4D97-AF65-F5344CB8AC3E}">
        <p14:creationId xmlns:p14="http://schemas.microsoft.com/office/powerpoint/2010/main" val="3037957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5.4.1 – Network Tools</a:t>
            </a:r>
          </a:p>
          <a:p>
            <a:pPr>
              <a:buFontTx/>
              <a:buNone/>
            </a:pPr>
            <a:r>
              <a:rPr lang="en-US" sz="1200" b="0" dirty="0"/>
              <a:t>5.4.1.2 – Network Tools and </a:t>
            </a:r>
            <a:r>
              <a:rPr lang="en-US" sz="1200" b="0" dirty="0" smtClean="0"/>
              <a:t>Descriptions (Cont.)</a:t>
            </a:r>
            <a:endParaRPr lang="en-US" sz="1200" b="0" dirty="0"/>
          </a:p>
          <a:p>
            <a:pPr>
              <a:buFontTx/>
              <a:buNone/>
            </a:pPr>
            <a:r>
              <a:rPr lang="en-US" sz="1200" b="0" baseline="0" dirty="0"/>
              <a:t>5.4.1.3 – Check Your Understanding – Network Tools </a:t>
            </a:r>
          </a:p>
        </p:txBody>
      </p:sp>
    </p:spTree>
    <p:extLst>
      <p:ext uri="{BB962C8B-B14F-4D97-AF65-F5344CB8AC3E}">
        <p14:creationId xmlns:p14="http://schemas.microsoft.com/office/powerpoint/2010/main" val="36435632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5.4.2.1 – Cable Types</a:t>
            </a:r>
          </a:p>
        </p:txBody>
      </p:sp>
    </p:spTree>
    <p:extLst>
      <p:ext uri="{BB962C8B-B14F-4D97-AF65-F5344CB8AC3E}">
        <p14:creationId xmlns:p14="http://schemas.microsoft.com/office/powerpoint/2010/main" val="1587030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5.4.2.2 – Coaxial Cables</a:t>
            </a:r>
          </a:p>
        </p:txBody>
      </p:sp>
    </p:spTree>
    <p:extLst>
      <p:ext uri="{BB962C8B-B14F-4D97-AF65-F5344CB8AC3E}">
        <p14:creationId xmlns:p14="http://schemas.microsoft.com/office/powerpoint/2010/main" val="339450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5.4.2.3 – Twisted-Pair Cables</a:t>
            </a:r>
          </a:p>
        </p:txBody>
      </p:sp>
    </p:spTree>
    <p:extLst>
      <p:ext uri="{BB962C8B-B14F-4D97-AF65-F5344CB8AC3E}">
        <p14:creationId xmlns:p14="http://schemas.microsoft.com/office/powerpoint/2010/main" val="19099714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5.4.2.4 – Twisted-Pair Category Ratings</a:t>
            </a:r>
          </a:p>
        </p:txBody>
      </p:sp>
    </p:spTree>
    <p:extLst>
      <p:ext uri="{BB962C8B-B14F-4D97-AF65-F5344CB8AC3E}">
        <p14:creationId xmlns:p14="http://schemas.microsoft.com/office/powerpoint/2010/main" val="2962559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5.4.2.5 – Twisted-Pair Wire Schemes</a:t>
            </a:r>
          </a:p>
          <a:p>
            <a:pPr>
              <a:buFontTx/>
              <a:buNone/>
            </a:pPr>
            <a:r>
              <a:rPr lang="en-US" sz="1200" b="0" dirty="0"/>
              <a:t>5.4.2.6 – Check</a:t>
            </a:r>
            <a:r>
              <a:rPr lang="en-US" sz="1200" b="0" baseline="0" dirty="0"/>
              <a:t> Your Understanding – T568A Cable Pinouts and T568B Cable Pinouts</a:t>
            </a:r>
            <a:endParaRPr lang="en-US" sz="1200" b="0" dirty="0"/>
          </a:p>
        </p:txBody>
      </p:sp>
    </p:spTree>
    <p:extLst>
      <p:ext uri="{BB962C8B-B14F-4D97-AF65-F5344CB8AC3E}">
        <p14:creationId xmlns:p14="http://schemas.microsoft.com/office/powerpoint/2010/main" val="3865166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5.4.2.7 – Video Explanation – Build and Test a Network Cable</a:t>
            </a:r>
            <a:endParaRPr lang="en-US" sz="1200" b="0" baseline="0" dirty="0"/>
          </a:p>
        </p:txBody>
      </p:sp>
    </p:spTree>
    <p:extLst>
      <p:ext uri="{BB962C8B-B14F-4D97-AF65-F5344CB8AC3E}">
        <p14:creationId xmlns:p14="http://schemas.microsoft.com/office/powerpoint/2010/main" val="17964348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5.4.2 – Copper Cables and Connectors</a:t>
            </a:r>
          </a:p>
          <a:p>
            <a:pPr>
              <a:buFontTx/>
              <a:buNone/>
            </a:pPr>
            <a:r>
              <a:rPr lang="en-US" sz="1200" b="0" dirty="0"/>
              <a:t>5.4.2.8 – Lab – Build and Test Network Cables</a:t>
            </a:r>
            <a:endParaRPr lang="en-US" sz="1200" b="0" baseline="0" dirty="0"/>
          </a:p>
        </p:txBody>
      </p:sp>
    </p:spTree>
    <p:extLst>
      <p:ext uri="{BB962C8B-B14F-4D97-AF65-F5344CB8AC3E}">
        <p14:creationId xmlns:p14="http://schemas.microsoft.com/office/powerpoint/2010/main" val="32517006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5.4.3 – Fiber Cables and Connectors</a:t>
            </a:r>
          </a:p>
          <a:p>
            <a:pPr>
              <a:buFontTx/>
              <a:buNone/>
            </a:pPr>
            <a:r>
              <a:rPr lang="en-US" sz="1200" b="0" dirty="0"/>
              <a:t>5.4.3.1 – Fiber-Optic</a:t>
            </a:r>
            <a:r>
              <a:rPr lang="en-US" sz="1200" b="0" baseline="0" dirty="0"/>
              <a:t> Cables</a:t>
            </a:r>
          </a:p>
          <a:p>
            <a:pPr>
              <a:buFontTx/>
              <a:buNone/>
            </a:pPr>
            <a:endParaRPr lang="en-US" sz="1200" b="0" dirty="0"/>
          </a:p>
        </p:txBody>
      </p:sp>
    </p:spTree>
    <p:extLst>
      <p:ext uri="{BB962C8B-B14F-4D97-AF65-F5344CB8AC3E}">
        <p14:creationId xmlns:p14="http://schemas.microsoft.com/office/powerpoint/2010/main" val="17524737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5.4.3 – Fiber Cables and Connectors</a:t>
            </a:r>
          </a:p>
          <a:p>
            <a:pPr>
              <a:buFontTx/>
              <a:buNone/>
            </a:pPr>
            <a:r>
              <a:rPr lang="en-US" sz="1200" b="0" dirty="0"/>
              <a:t>5.4.3.2 – Types of Fiber Media</a:t>
            </a:r>
            <a:endParaRPr lang="en-US" sz="1200" b="0" baseline="0" dirty="0"/>
          </a:p>
          <a:p>
            <a:pPr>
              <a:buFontTx/>
              <a:buNone/>
            </a:pPr>
            <a:endParaRPr lang="en-US" sz="1200" b="0" dirty="0"/>
          </a:p>
        </p:txBody>
      </p:sp>
    </p:spTree>
    <p:extLst>
      <p:ext uri="{BB962C8B-B14F-4D97-AF65-F5344CB8AC3E}">
        <p14:creationId xmlns:p14="http://schemas.microsoft.com/office/powerpoint/2010/main" val="30342914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5.4 – Network Cables</a:t>
            </a:r>
          </a:p>
          <a:p>
            <a:pPr>
              <a:buFontTx/>
              <a:buNone/>
            </a:pPr>
            <a:r>
              <a:rPr lang="en-US" sz="1200" b="0" dirty="0"/>
              <a:t>5.4.3 – Fiber Cables and Connectors</a:t>
            </a:r>
          </a:p>
          <a:p>
            <a:pPr>
              <a:buFontTx/>
              <a:buNone/>
            </a:pPr>
            <a:r>
              <a:rPr lang="en-US" sz="1200" b="0" dirty="0"/>
              <a:t>5.4.3.3 – Fiber-Optic Connectors</a:t>
            </a:r>
          </a:p>
          <a:p>
            <a:pPr>
              <a:buFontTx/>
              <a:buNone/>
            </a:pPr>
            <a:r>
              <a:rPr lang="en-US" sz="1200" b="0" baseline="0" dirty="0"/>
              <a:t>5.4.3.4 – Check Your Understanding – Fiber Cables and Connectors</a:t>
            </a:r>
          </a:p>
          <a:p>
            <a:pPr>
              <a:buFontTx/>
              <a:buNone/>
            </a:pPr>
            <a:endParaRPr lang="en-US" sz="1200" b="0" dirty="0"/>
          </a:p>
        </p:txBody>
      </p:sp>
    </p:spTree>
    <p:extLst>
      <p:ext uri="{BB962C8B-B14F-4D97-AF65-F5344CB8AC3E}">
        <p14:creationId xmlns:p14="http://schemas.microsoft.com/office/powerpoint/2010/main" val="2455935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5 – Networking Concepts</a:t>
            </a:r>
          </a:p>
          <a:p>
            <a:pPr>
              <a:buFontTx/>
              <a:buNone/>
            </a:pPr>
            <a:r>
              <a:rPr lang="en-US" sz="1200" b="0" dirty="0"/>
              <a:t>5.5 – Summary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79</a:t>
            </a:fld>
            <a:endParaRPr lang="en-US" dirty="0"/>
          </a:p>
        </p:txBody>
      </p:sp>
    </p:spTree>
    <p:extLst>
      <p:ext uri="{BB962C8B-B14F-4D97-AF65-F5344CB8AC3E}">
        <p14:creationId xmlns:p14="http://schemas.microsoft.com/office/powerpoint/2010/main" val="20627719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5.5 </a:t>
            </a:r>
            <a:r>
              <a:rPr lang="en-US" dirty="0"/>
              <a:t>– Summary</a:t>
            </a:r>
          </a:p>
          <a:p>
            <a:r>
              <a:rPr lang="en-US" dirty="0"/>
              <a:t>5.5.1 – </a:t>
            </a:r>
            <a:r>
              <a:rPr lang="en-US" sz="1200" b="0" i="0" kern="1200" dirty="0">
                <a:solidFill>
                  <a:schemeClr val="tx1"/>
                </a:solidFill>
                <a:effectLst/>
                <a:latin typeface="+mn-lt"/>
                <a:ea typeface="+mn-ea"/>
                <a:cs typeface="+mn-cs"/>
              </a:rPr>
              <a:t>Conclusion </a:t>
            </a:r>
          </a:p>
          <a:p>
            <a:r>
              <a:rPr lang="en-US" sz="1200" b="0" i="0" kern="1200" dirty="0">
                <a:solidFill>
                  <a:schemeClr val="tx1"/>
                </a:solidFill>
                <a:effectLst/>
                <a:latin typeface="+mn-lt"/>
                <a:ea typeface="+mn-ea"/>
                <a:cs typeface="+mn-cs"/>
              </a:rPr>
              <a:t>5.5.5.1 – Chapter 5: Network Concepts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80</a:t>
            </a:fld>
            <a:endParaRPr lang="en-US" dirty="0"/>
          </a:p>
        </p:txBody>
      </p:sp>
    </p:spTree>
    <p:extLst>
      <p:ext uri="{BB962C8B-B14F-4D97-AF65-F5344CB8AC3E}">
        <p14:creationId xmlns:p14="http://schemas.microsoft.com/office/powerpoint/2010/main" val="139123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81</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Chapter 5 - 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82</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Chapter 5 - New Terms</a:t>
            </a:r>
            <a:endParaRPr lang="en-US" dirty="0"/>
          </a:p>
        </p:txBody>
      </p:sp>
    </p:spTree>
    <p:extLst>
      <p:ext uri="{BB962C8B-B14F-4D97-AF65-F5344CB8AC3E}">
        <p14:creationId xmlns:p14="http://schemas.microsoft.com/office/powerpoint/2010/main" val="361031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24546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hyperlink" Target="https://community.cisco.com/" TargetMode="External"/><Relationship Id="rId4" Type="http://schemas.openxmlformats.org/officeDocument/2006/relationships/hyperlink" Target="https://community.cisco.com/t5/networking-academy/ct-p/Netacad"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tags" Target="../tags/tag1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3.png"/><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9.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8.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5.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6.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9.xml"/><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5.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7.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71.png"/><Relationship Id="rId2" Type="http://schemas.openxmlformats.org/officeDocument/2006/relationships/slideLayout" Target="../slideLayouts/slideLayout13.xml"/><Relationship Id="rId1" Type="http://schemas.openxmlformats.org/officeDocument/2006/relationships/tags" Target="../tags/tag6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67.xml"/><Relationship Id="rId7" Type="http://schemas.openxmlformats.org/officeDocument/2006/relationships/image" Target="../media/image75.png"/><Relationship Id="rId2" Type="http://schemas.openxmlformats.org/officeDocument/2006/relationships/slideLayout" Target="../slideLayouts/slideLayout13.xml"/><Relationship Id="rId1" Type="http://schemas.openxmlformats.org/officeDocument/2006/relationships/tags" Target="../tags/tag6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70.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7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7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88.png"/><Relationship Id="rId2" Type="http://schemas.openxmlformats.org/officeDocument/2006/relationships/slideLayout" Target="../slideLayouts/slideLayout13.xml"/><Relationship Id="rId1" Type="http://schemas.openxmlformats.org/officeDocument/2006/relationships/tags" Target="../tags/tag7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75.xml"/><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7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77.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78.xml"/><Relationship Id="rId5" Type="http://schemas.openxmlformats.org/officeDocument/2006/relationships/image" Target="../media/image92.png"/><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79.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3.xml"/><Relationship Id="rId1" Type="http://schemas.openxmlformats.org/officeDocument/2006/relationships/tags" Target="../tags/tag8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3.xml"/><Relationship Id="rId1" Type="http://schemas.openxmlformats.org/officeDocument/2006/relationships/tags" Target="../tags/tag8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8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8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890793"/>
            <a:ext cx="6773198" cy="1054687"/>
          </a:xfrm>
        </p:spPr>
        <p:txBody>
          <a:bodyPr/>
          <a:lstStyle/>
          <a:p>
            <a:r>
              <a:rPr lang="en-US" dirty="0">
                <a:solidFill>
                  <a:schemeClr val="accent5">
                    <a:lumMod val="40000"/>
                    <a:lumOff val="60000"/>
                  </a:schemeClr>
                </a:solidFill>
              </a:rPr>
              <a:t>Chapter 5: Networking Concepts</a:t>
            </a:r>
          </a:p>
        </p:txBody>
      </p:sp>
      <p:sp>
        <p:nvSpPr>
          <p:cNvPr id="5" name="Text Placeholder 4"/>
          <p:cNvSpPr>
            <a:spLocks noGrp="1"/>
          </p:cNvSpPr>
          <p:nvPr>
            <p:ph type="body" sz="quarter" idx="13"/>
          </p:nvPr>
        </p:nvSpPr>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2986625" cy="902174"/>
          </a:xfrm>
        </p:spPr>
        <p:txBody>
          <a:bodyPr/>
          <a:lstStyle/>
          <a:p>
            <a:r>
              <a:rPr lang="en-US" dirty="0">
                <a:solidFill>
                  <a:schemeClr val="accent5">
                    <a:lumMod val="40000"/>
                    <a:lumOff val="60000"/>
                  </a:schemeClr>
                </a:solidFill>
              </a:rPr>
              <a:t>IT Essentials v7.0</a:t>
            </a:r>
          </a:p>
          <a:p>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5: Best Practices (Cont.)</a:t>
            </a:r>
          </a:p>
        </p:txBody>
      </p:sp>
      <p:sp>
        <p:nvSpPr>
          <p:cNvPr id="11266" name="Rectangle 34"/>
          <p:cNvSpPr>
            <a:spLocks noGrp="1" noChangeArrowheads="1"/>
          </p:cNvSpPr>
          <p:nvPr>
            <p:ph idx="1"/>
          </p:nvPr>
        </p:nvSpPr>
        <p:spPr/>
        <p:txBody>
          <a:bodyPr/>
          <a:lstStyle/>
          <a:p>
            <a:r>
              <a:rPr lang="en-US" dirty="0"/>
              <a:t>If working in a computer classroom, unplug the network cable in the classroom and have the students see which wiring standard is used as you discuss UTP network cabling standards.</a:t>
            </a:r>
          </a:p>
          <a:p>
            <a:r>
              <a:rPr lang="en-US" dirty="0"/>
              <a:t>Invite the computer technician for the school into the classroom and ask the person to bring their 5 – 10 most used tools. Ask them to pass the tool around and tell the students what they use the tool for. </a:t>
            </a:r>
          </a:p>
          <a:p>
            <a:r>
              <a:rPr lang="en-US" dirty="0"/>
              <a:t>For internet connection types, have them access the internet and see what types are available in the area. If internet access is not allowed, include the internet options that are available and let the students describe what type they have at home and what they like or don’t like about it. You can supplement with material from the curriculum with their explanation.</a:t>
            </a:r>
          </a:p>
          <a:p>
            <a:endParaRPr lang="en-US" dirty="0"/>
          </a:p>
        </p:txBody>
      </p:sp>
    </p:spTree>
    <p:custDataLst>
      <p:tags r:id="rId1"/>
    </p:custDataLst>
    <p:extLst>
      <p:ext uri="{BB962C8B-B14F-4D97-AF65-F5344CB8AC3E}">
        <p14:creationId xmlns:p14="http://schemas.microsoft.com/office/powerpoint/2010/main" val="34583101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p:nvPr>
        </p:nvSpPr>
        <p:spPr/>
        <p:txBody>
          <a:bodyPr/>
          <a:lstStyle/>
          <a:p>
            <a:pPr eaLnBrk="1" hangingPunct="1"/>
            <a:r>
              <a:rPr lang="en-US" dirty="0"/>
              <a:t>Chapter 5: Additional Help</a:t>
            </a:r>
          </a:p>
        </p:txBody>
      </p:sp>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ITE Community at: </a:t>
            </a:r>
            <a:r>
              <a:rPr lang="en-US" dirty="0">
                <a:hlinkClick r:id="rId4"/>
              </a:rPr>
              <a:t>https://community.cisco.com/t5/networking-academy/ct-p/Netacad</a:t>
            </a:r>
            <a:r>
              <a:rPr lang="en-US" dirty="0"/>
              <a:t>, or simply go to </a:t>
            </a:r>
            <a:r>
              <a:rPr lang="en-US" dirty="0">
                <a:hlinkClick r:id="rId5"/>
              </a:rPr>
              <a:t>https://community.cisco.com</a:t>
            </a:r>
            <a:r>
              <a:rPr lang="en-US" dirty="0"/>
              <a:t>. </a:t>
            </a:r>
          </a:p>
          <a:p>
            <a:pPr>
              <a:lnSpc>
                <a:spcPct val="85000"/>
              </a:lnSpc>
              <a:spcBef>
                <a:spcPct val="30000"/>
              </a:spcBef>
              <a:defRPr/>
            </a:pPr>
            <a:r>
              <a:rPr lang="en-US" dirty="0"/>
              <a:t>If you have lesson plans or resources that you would like to share, upload them to the ITE Community in order to help other instructors.</a:t>
            </a:r>
          </a:p>
        </p:txBody>
      </p:sp>
    </p:spTree>
    <p:custDataLst>
      <p:tags r:id="rId1"/>
    </p:custDataLst>
    <p:extLst>
      <p:ext uri="{BB962C8B-B14F-4D97-AF65-F5344CB8AC3E}">
        <p14:creationId xmlns:p14="http://schemas.microsoft.com/office/powerpoint/2010/main" val="18493019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831680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836549"/>
            <a:ext cx="5955513" cy="1108931"/>
          </a:xfrm>
        </p:spPr>
        <p:txBody>
          <a:bodyPr/>
          <a:lstStyle/>
          <a:p>
            <a:r>
              <a:rPr lang="en-US" dirty="0">
                <a:solidFill>
                  <a:schemeClr val="accent5">
                    <a:lumMod val="40000"/>
                    <a:lumOff val="60000"/>
                  </a:schemeClr>
                </a:solidFill>
              </a:rPr>
              <a:t>Chapter 5: Networking Concepts</a:t>
            </a:r>
          </a:p>
        </p:txBody>
      </p:sp>
      <p:sp>
        <p:nvSpPr>
          <p:cNvPr id="2" name="Subtitle 1"/>
          <p:cNvSpPr>
            <a:spLocks noGrp="1"/>
          </p:cNvSpPr>
          <p:nvPr>
            <p:ph type="subTitle" idx="1"/>
          </p:nvPr>
        </p:nvSpPr>
        <p:spPr/>
        <p:txBody>
          <a:bodyPr/>
          <a:lstStyle/>
          <a:p>
            <a:r>
              <a:rPr lang="en-US" dirty="0">
                <a:solidFill>
                  <a:schemeClr val="accent5">
                    <a:lumMod val="40000"/>
                    <a:lumOff val="60000"/>
                  </a:schemeClr>
                </a:solidFill>
              </a:rPr>
              <a:t>IT Essentials v7.0</a:t>
            </a:r>
          </a:p>
        </p:txBody>
      </p:sp>
    </p:spTree>
    <p:custDataLst>
      <p:tags r:id="rId1"/>
    </p:custDataLst>
    <p:extLst>
      <p:ext uri="{BB962C8B-B14F-4D97-AF65-F5344CB8AC3E}">
        <p14:creationId xmlns:p14="http://schemas.microsoft.com/office/powerpoint/2010/main" val="178293801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5 - Sections &amp; Objectives</a:t>
            </a:r>
          </a:p>
        </p:txBody>
      </p:sp>
      <p:sp>
        <p:nvSpPr>
          <p:cNvPr id="4099" name="Rectangle 34"/>
          <p:cNvSpPr>
            <a:spLocks noGrp="1" noChangeArrowheads="1"/>
          </p:cNvSpPr>
          <p:nvPr>
            <p:ph idx="1"/>
          </p:nvPr>
        </p:nvSpPr>
        <p:spPr/>
        <p:txBody>
          <a:bodyPr/>
          <a:lstStyle/>
          <a:p>
            <a:r>
              <a:rPr lang="en-CA" sz="1600" dirty="0"/>
              <a:t> 5.1 Network Components and Types</a:t>
            </a:r>
          </a:p>
          <a:p>
            <a:pPr marL="469106" lvl="1" indent="-214313">
              <a:buFont typeface="Arial" panose="020B0604020202020204" pitchFamily="34" charset="0"/>
              <a:buChar char="•"/>
            </a:pPr>
            <a:r>
              <a:rPr lang="en-US" sz="1600" dirty="0"/>
              <a:t>Explain components and types of computer networks.</a:t>
            </a:r>
          </a:p>
          <a:p>
            <a:pPr marL="542131" lvl="2" indent="-214313">
              <a:buFont typeface="Arial" panose="020B0604020202020204" pitchFamily="34" charset="0"/>
              <a:buChar char="•"/>
            </a:pPr>
            <a:r>
              <a:rPr lang="en-US" sz="1400" dirty="0"/>
              <a:t>Describe the types of networks.</a:t>
            </a:r>
          </a:p>
          <a:p>
            <a:pPr marL="542131" lvl="2" indent="-214313">
              <a:buFont typeface="Arial" panose="020B0604020202020204" pitchFamily="34" charset="0"/>
              <a:buChar char="•"/>
            </a:pPr>
            <a:r>
              <a:rPr lang="en-US" sz="1400" dirty="0"/>
              <a:t>Describe internet connection types.</a:t>
            </a:r>
          </a:p>
          <a:p>
            <a:pPr marL="286941" indent="-285750"/>
            <a:r>
              <a:rPr lang="en-CA" sz="1600" dirty="0"/>
              <a:t>5.2 Network Protocols, Standards, and Services</a:t>
            </a:r>
          </a:p>
          <a:p>
            <a:pPr marL="469106" lvl="1" indent="-214313">
              <a:buFont typeface="Arial" panose="020B0604020202020204" pitchFamily="34" charset="0"/>
              <a:buChar char="•"/>
            </a:pPr>
            <a:r>
              <a:rPr lang="en-US" sz="1600" dirty="0"/>
              <a:t>Explain networking protocols, standards and services.</a:t>
            </a:r>
          </a:p>
          <a:p>
            <a:pPr marL="542131" lvl="2" indent="-214313">
              <a:buFont typeface="Arial" panose="020B0604020202020204" pitchFamily="34" charset="0"/>
              <a:buChar char="•"/>
            </a:pPr>
            <a:r>
              <a:rPr lang="en-US" sz="1400" dirty="0"/>
              <a:t>Explain the purpose and characteristics of transport layer protocols.</a:t>
            </a:r>
          </a:p>
          <a:p>
            <a:pPr marL="542131" lvl="2" indent="-214313">
              <a:buFont typeface="Arial" panose="020B0604020202020204" pitchFamily="34" charset="0"/>
              <a:buChar char="•"/>
            </a:pPr>
            <a:r>
              <a:rPr lang="en-US" sz="1400" dirty="0"/>
              <a:t>Explain the significance of application port numbers.</a:t>
            </a:r>
          </a:p>
          <a:p>
            <a:pPr marL="542131" lvl="2" indent="-214313">
              <a:buFont typeface="Arial" panose="020B0604020202020204" pitchFamily="34" charset="0"/>
              <a:buChar char="•"/>
            </a:pPr>
            <a:r>
              <a:rPr lang="en-US" sz="1400" dirty="0"/>
              <a:t>Explain wireless protocols.</a:t>
            </a:r>
          </a:p>
          <a:p>
            <a:pPr marL="542131" lvl="2" indent="-214313">
              <a:buFont typeface="Arial" panose="020B0604020202020204" pitchFamily="34" charset="0"/>
              <a:buChar char="•"/>
            </a:pPr>
            <a:r>
              <a:rPr lang="en-US" sz="1400" dirty="0"/>
              <a:t>Explain network services.</a:t>
            </a:r>
          </a:p>
          <a:p>
            <a:pPr marL="327818" lvl="2" indent="0">
              <a:buNone/>
            </a:pPr>
            <a:endParaRPr lang="en-US" sz="1400" dirty="0"/>
          </a:p>
        </p:txBody>
      </p:sp>
    </p:spTree>
    <p:custDataLst>
      <p:tags r:id="rId1"/>
    </p:custDataLst>
    <p:extLst>
      <p:ext uri="{BB962C8B-B14F-4D97-AF65-F5344CB8AC3E}">
        <p14:creationId xmlns:p14="http://schemas.microsoft.com/office/powerpoint/2010/main" val="175886867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5 - Sections &amp; Objectives (Cont.)</a:t>
            </a:r>
          </a:p>
        </p:txBody>
      </p:sp>
      <p:sp>
        <p:nvSpPr>
          <p:cNvPr id="4099" name="Rectangle 34"/>
          <p:cNvSpPr>
            <a:spLocks noGrp="1" noChangeArrowheads="1"/>
          </p:cNvSpPr>
          <p:nvPr>
            <p:ph idx="1"/>
          </p:nvPr>
        </p:nvSpPr>
        <p:spPr/>
        <p:txBody>
          <a:bodyPr/>
          <a:lstStyle/>
          <a:p>
            <a:r>
              <a:rPr lang="en-CA" sz="1600" dirty="0"/>
              <a:t> 5.3 Network Devices</a:t>
            </a:r>
          </a:p>
          <a:p>
            <a:pPr marL="469106" lvl="1" indent="-214313">
              <a:buFont typeface="Arial" panose="020B0604020202020204" pitchFamily="34" charset="0"/>
              <a:buChar char="•"/>
            </a:pPr>
            <a:r>
              <a:rPr lang="en-US" sz="1600" dirty="0"/>
              <a:t>Explain the purpose of devices on a network.</a:t>
            </a:r>
          </a:p>
          <a:p>
            <a:pPr marL="542131" lvl="2" indent="-214313">
              <a:buFont typeface="Arial" panose="020B0604020202020204" pitchFamily="34" charset="0"/>
              <a:buChar char="•"/>
            </a:pPr>
            <a:r>
              <a:rPr lang="en-US" sz="1400" dirty="0"/>
              <a:t>Explain basic network devices.</a:t>
            </a:r>
          </a:p>
          <a:p>
            <a:pPr marL="542131" lvl="2" indent="-214313">
              <a:buFont typeface="Arial" panose="020B0604020202020204" pitchFamily="34" charset="0"/>
              <a:buChar char="•"/>
            </a:pPr>
            <a:r>
              <a:rPr lang="en-US" sz="1400" dirty="0"/>
              <a:t>Explain security devices.</a:t>
            </a:r>
          </a:p>
          <a:p>
            <a:pPr marL="542131" lvl="2" indent="-214313">
              <a:buFont typeface="Arial" panose="020B0604020202020204" pitchFamily="34" charset="0"/>
              <a:buChar char="•"/>
            </a:pPr>
            <a:r>
              <a:rPr lang="en-US" sz="1400" dirty="0"/>
              <a:t>Explain other network devices.</a:t>
            </a:r>
          </a:p>
          <a:p>
            <a:pPr marL="286941" indent="-285750"/>
            <a:r>
              <a:rPr lang="en-CA" sz="1600" dirty="0"/>
              <a:t>5.4 Network Cables</a:t>
            </a:r>
          </a:p>
          <a:p>
            <a:pPr marL="469106" lvl="1" indent="-214313">
              <a:buFont typeface="Arial" panose="020B0604020202020204" pitchFamily="34" charset="0"/>
              <a:buChar char="•"/>
            </a:pPr>
            <a:r>
              <a:rPr lang="en-US" sz="1600" dirty="0"/>
              <a:t>Explain the characteristics of network cables.</a:t>
            </a:r>
          </a:p>
          <a:p>
            <a:pPr marL="542131" lvl="2" indent="-214313">
              <a:buFont typeface="Arial" panose="020B0604020202020204" pitchFamily="34" charset="0"/>
              <a:buChar char="•"/>
            </a:pPr>
            <a:r>
              <a:rPr lang="en-US" sz="1400" dirty="0"/>
              <a:t>Describe networking tools and their purpose.</a:t>
            </a:r>
          </a:p>
          <a:p>
            <a:pPr marL="542131" lvl="2" indent="-214313">
              <a:buFont typeface="Arial" panose="020B0604020202020204" pitchFamily="34" charset="0"/>
              <a:buChar char="•"/>
            </a:pPr>
            <a:r>
              <a:rPr lang="en-US" sz="1400" dirty="0"/>
              <a:t>Explain the purpose and characteristics of common types of copper network cables and connectors.</a:t>
            </a:r>
          </a:p>
          <a:p>
            <a:pPr marL="542131" lvl="2" indent="-214313">
              <a:buFont typeface="Arial" panose="020B0604020202020204" pitchFamily="34" charset="0"/>
              <a:buChar char="•"/>
            </a:pPr>
            <a:r>
              <a:rPr lang="en-US" sz="1400" dirty="0"/>
              <a:t>Explain the purpose and characteristics of common types of fiber network cables and connectors.</a:t>
            </a:r>
          </a:p>
        </p:txBody>
      </p:sp>
    </p:spTree>
    <p:custDataLst>
      <p:tags r:id="rId1"/>
    </p:custDataLst>
    <p:extLst>
      <p:ext uri="{BB962C8B-B14F-4D97-AF65-F5344CB8AC3E}">
        <p14:creationId xmlns:p14="http://schemas.microsoft.com/office/powerpoint/2010/main" val="84781480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5.1 Network Components and Types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733139"/>
          </a:xfrm>
        </p:spPr>
        <p:txBody>
          <a:bodyPr/>
          <a:lstStyle/>
          <a:p>
            <a:r>
              <a:rPr lang="en-US" altLang="en-US" sz="1600" dirty="0"/>
              <a:t>Types of Networks</a:t>
            </a:r>
            <a:br>
              <a:rPr lang="en-US" altLang="en-US" sz="1600" dirty="0"/>
            </a:br>
            <a:r>
              <a:rPr lang="en-US" altLang="en-US" dirty="0"/>
              <a:t>Network Icons</a:t>
            </a:r>
          </a:p>
        </p:txBody>
      </p:sp>
      <p:sp>
        <p:nvSpPr>
          <p:cNvPr id="2" name="TextBox 1">
            <a:extLst>
              <a:ext uri="{FF2B5EF4-FFF2-40B4-BE49-F238E27FC236}">
                <a16:creationId xmlns:a16="http://schemas.microsoft.com/office/drawing/2014/main" id="{E7AE4DC8-EEA6-4C1A-80DF-D712765A66DA}"/>
              </a:ext>
            </a:extLst>
          </p:cNvPr>
          <p:cNvSpPr txBox="1"/>
          <p:nvPr/>
        </p:nvSpPr>
        <p:spPr>
          <a:xfrm>
            <a:off x="905854" y="3620865"/>
            <a:ext cx="1959191" cy="276999"/>
          </a:xfrm>
          <a:prstGeom prst="rect">
            <a:avLst/>
          </a:prstGeom>
          <a:noFill/>
        </p:spPr>
        <p:txBody>
          <a:bodyPr wrap="none" rtlCol="0">
            <a:spAutoFit/>
          </a:bodyPr>
          <a:lstStyle/>
          <a:p>
            <a:r>
              <a:rPr lang="en-US" sz="1200" dirty="0" smtClean="0"/>
              <a:t>Intermediary Device Icons</a:t>
            </a:r>
            <a:endParaRPr lang="en-US" sz="1200" dirty="0"/>
          </a:p>
        </p:txBody>
      </p:sp>
      <p:pic>
        <p:nvPicPr>
          <p:cNvPr id="15" name="Picture 14" descr="intermediary device icons: Switch, a short, blue, 3-D box with a square top. On the top of the switch are two arrows pointing to the right and two arrows pointing to the left. Router, a short, blue, 3-D cylinder standing its round end. On the top of the router are four arrows in the shape of a cross. Two opposite arms of the cross are arrows pointing in to the center. The other two opposite arms of the cross are arrows pointing out from the center. Modem, a short, blue, 3-D box with a square top. On the front of the modem are five horizontal white dots. Access Point, a short, blue, 3-D box with a square top. On the front of the modem are two white sine waves. The peaks and troughs of the sine waves are offset. Wireless Router, the same as the router icon with two antennae extending upwards from the back of the icon." title="intermediary device icons."/>
          <p:cNvPicPr>
            <a:picLocks noChangeAspect="1"/>
          </p:cNvPicPr>
          <p:nvPr/>
        </p:nvPicPr>
        <p:blipFill>
          <a:blip r:embed="rId4"/>
          <a:stretch>
            <a:fillRect/>
          </a:stretch>
        </p:blipFill>
        <p:spPr>
          <a:xfrm>
            <a:off x="4877" y="816210"/>
            <a:ext cx="3327662" cy="2776725"/>
          </a:xfrm>
          <a:prstGeom prst="rect">
            <a:avLst/>
          </a:prstGeom>
        </p:spPr>
      </p:pic>
      <p:sp>
        <p:nvSpPr>
          <p:cNvPr id="8" name="TextBox 7">
            <a:extLst>
              <a:ext uri="{FF2B5EF4-FFF2-40B4-BE49-F238E27FC236}">
                <a16:creationId xmlns:a16="http://schemas.microsoft.com/office/drawing/2014/main" id="{A1A7F938-1B31-4D79-8CC0-7FB4D343E498}"/>
              </a:ext>
            </a:extLst>
          </p:cNvPr>
          <p:cNvSpPr txBox="1"/>
          <p:nvPr/>
        </p:nvSpPr>
        <p:spPr>
          <a:xfrm>
            <a:off x="3599896" y="2728948"/>
            <a:ext cx="1617751" cy="276999"/>
          </a:xfrm>
          <a:prstGeom prst="rect">
            <a:avLst/>
          </a:prstGeom>
          <a:noFill/>
        </p:spPr>
        <p:txBody>
          <a:bodyPr wrap="none" rtlCol="0">
            <a:spAutoFit/>
          </a:bodyPr>
          <a:lstStyle/>
          <a:p>
            <a:r>
              <a:rPr lang="en-US" sz="1200" dirty="0"/>
              <a:t>Network Media Icons</a:t>
            </a:r>
          </a:p>
        </p:txBody>
      </p:sp>
      <p:pic>
        <p:nvPicPr>
          <p:cNvPr id="16" name="Picture 15" descr="network media icons: LAN Media, a black connecting line. WAN Media, a red connecting line that looks like a lightning bolt. Wireless Media, a blue sine wave superimposed over a bold blue sine wave so that the peaks and troughs of the sine waves are offset. Network Cloud, a white cloud with a blue border and labeled as, ‘Internet’." title="network media icons"/>
          <p:cNvPicPr>
            <a:picLocks noChangeAspect="1"/>
          </p:cNvPicPr>
          <p:nvPr/>
        </p:nvPicPr>
        <p:blipFill>
          <a:blip r:embed="rId5"/>
          <a:stretch>
            <a:fillRect/>
          </a:stretch>
        </p:blipFill>
        <p:spPr>
          <a:xfrm>
            <a:off x="3355138" y="3038600"/>
            <a:ext cx="2023427" cy="1996144"/>
          </a:xfrm>
          <a:prstGeom prst="rect">
            <a:avLst/>
          </a:prstGeom>
        </p:spPr>
      </p:pic>
      <p:sp>
        <p:nvSpPr>
          <p:cNvPr id="7" name="TextBox 6">
            <a:extLst>
              <a:ext uri="{FF2B5EF4-FFF2-40B4-BE49-F238E27FC236}">
                <a16:creationId xmlns:a16="http://schemas.microsoft.com/office/drawing/2014/main" id="{64978555-7BF5-4E68-B977-429C94B40DD5}"/>
              </a:ext>
            </a:extLst>
          </p:cNvPr>
          <p:cNvSpPr txBox="1"/>
          <p:nvPr/>
        </p:nvSpPr>
        <p:spPr>
          <a:xfrm>
            <a:off x="6508455" y="3559381"/>
            <a:ext cx="1422184" cy="276999"/>
          </a:xfrm>
          <a:prstGeom prst="rect">
            <a:avLst/>
          </a:prstGeom>
          <a:noFill/>
        </p:spPr>
        <p:txBody>
          <a:bodyPr wrap="none" rtlCol="0">
            <a:spAutoFit/>
          </a:bodyPr>
          <a:lstStyle/>
          <a:p>
            <a:r>
              <a:rPr lang="en-US" sz="1200" dirty="0" smtClean="0"/>
              <a:t>Host Device Icons</a:t>
            </a:r>
            <a:endParaRPr lang="en-US" sz="1200" dirty="0"/>
          </a:p>
        </p:txBody>
      </p:sp>
      <p:pic>
        <p:nvPicPr>
          <p:cNvPr id="14" name="Picture 13" descr="host device icons row 1: desktop computer, laptop computer, server&#10;host device icons row 2:, tablet, smartphone, printer, &#10;host device icons row 3: camera, ip phone, and scanner. " title="Intermediary Device Icons"/>
          <p:cNvPicPr>
            <a:picLocks noChangeAspect="1"/>
          </p:cNvPicPr>
          <p:nvPr/>
        </p:nvPicPr>
        <p:blipFill>
          <a:blip r:embed="rId6"/>
          <a:stretch>
            <a:fillRect/>
          </a:stretch>
        </p:blipFill>
        <p:spPr>
          <a:xfrm>
            <a:off x="5420412" y="808201"/>
            <a:ext cx="3723588" cy="2731878"/>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5118754" cy="757551"/>
          </a:xfrm>
        </p:spPr>
        <p:txBody>
          <a:bodyPr/>
          <a:lstStyle/>
          <a:p>
            <a:r>
              <a:rPr lang="en-US" altLang="en-US" sz="1600" dirty="0"/>
              <a:t>Types of Networks</a:t>
            </a:r>
            <a:r>
              <a:rPr lang="en-US" altLang="en-US" dirty="0"/>
              <a:t/>
            </a:r>
            <a:br>
              <a:rPr lang="en-US" altLang="en-US" dirty="0"/>
            </a:br>
            <a:r>
              <a:rPr lang="en-US" altLang="en-US" dirty="0"/>
              <a:t>Network Topologies and Description</a:t>
            </a:r>
          </a:p>
        </p:txBody>
      </p:sp>
      <p:sp>
        <p:nvSpPr>
          <p:cNvPr id="10" name="Content Placeholder 2"/>
          <p:cNvSpPr>
            <a:spLocks noGrp="1"/>
          </p:cNvSpPr>
          <p:nvPr>
            <p:ph idx="1"/>
          </p:nvPr>
        </p:nvSpPr>
        <p:spPr>
          <a:xfrm>
            <a:off x="144065" y="798944"/>
            <a:ext cx="4974690" cy="4155319"/>
          </a:xfrm>
        </p:spPr>
        <p:txBody>
          <a:bodyPr/>
          <a:lstStyle/>
          <a:p>
            <a:r>
              <a:rPr lang="en-US" altLang="en-US" b="1" dirty="0"/>
              <a:t>PAN (personal area network) </a:t>
            </a:r>
            <a:r>
              <a:rPr lang="en-US" altLang="en-US" dirty="0"/>
              <a:t>– Commonly uses Bluetooth to connect mice, keyboards, phones, and tablets.</a:t>
            </a:r>
            <a:br>
              <a:rPr lang="en-US" altLang="en-US" dirty="0"/>
            </a:br>
            <a:endParaRPr lang="en-US" altLang="en-US" dirty="0"/>
          </a:p>
          <a:p>
            <a:r>
              <a:rPr lang="en-US" altLang="en-US" b="1" dirty="0"/>
              <a:t>LAN (local area network) </a:t>
            </a:r>
            <a:r>
              <a:rPr lang="en-US" altLang="en-US" dirty="0"/>
              <a:t>– A wired network consisting of a switch and network devices in a limited geographical area.</a:t>
            </a:r>
            <a:br>
              <a:rPr lang="en-US" altLang="en-US" dirty="0"/>
            </a:br>
            <a:endParaRPr lang="en-US" altLang="en-US" dirty="0"/>
          </a:p>
          <a:p>
            <a:r>
              <a:rPr lang="en-US" altLang="en-US" b="1" dirty="0"/>
              <a:t>VLAN (virtual LAN) </a:t>
            </a:r>
            <a:r>
              <a:rPr lang="en-US" altLang="en-US" dirty="0"/>
              <a:t>– Extends beyond a traditional LAN and groups users based on administratively defined boundaries such as department or floor.</a:t>
            </a:r>
            <a:br>
              <a:rPr lang="en-US" altLang="en-US" dirty="0"/>
            </a:br>
            <a:endParaRPr lang="en-US" altLang="en-US" dirty="0"/>
          </a:p>
          <a:p>
            <a:r>
              <a:rPr lang="en-US" altLang="en-US" b="1" dirty="0"/>
              <a:t>WLAN (wireless LAN) </a:t>
            </a:r>
            <a:r>
              <a:rPr lang="en-US" altLang="en-US" dirty="0"/>
              <a:t>– Connects multiple wireless devices and uses an access point.</a:t>
            </a:r>
          </a:p>
        </p:txBody>
      </p:sp>
      <p:pic>
        <p:nvPicPr>
          <p:cNvPr id="28" name="Picture 27" descr="wo desktop computers, a standalone PC, a router, a server, and an IP phone. All the devices are connected to a central switch VLAN" title="LAN"/>
          <p:cNvPicPr>
            <a:picLocks noChangeAspect="1"/>
          </p:cNvPicPr>
          <p:nvPr/>
        </p:nvPicPr>
        <p:blipFill>
          <a:blip r:embed="rId4"/>
          <a:stretch>
            <a:fillRect/>
          </a:stretch>
        </p:blipFill>
        <p:spPr>
          <a:xfrm>
            <a:off x="5090245" y="658914"/>
            <a:ext cx="1893059" cy="1301060"/>
          </a:xfrm>
          <a:prstGeom prst="rect">
            <a:avLst/>
          </a:prstGeom>
        </p:spPr>
      </p:pic>
      <p:pic>
        <p:nvPicPr>
          <p:cNvPr id="6" name="Picture 5" descr="a person and around the person are a smart phone, a wireless laptop, a wireless printer and a wireless speaker." title="PAN"/>
          <p:cNvPicPr>
            <a:picLocks noChangeAspect="1"/>
          </p:cNvPicPr>
          <p:nvPr/>
        </p:nvPicPr>
        <p:blipFill>
          <a:blip r:embed="rId5"/>
          <a:stretch>
            <a:fillRect/>
          </a:stretch>
        </p:blipFill>
        <p:spPr>
          <a:xfrm>
            <a:off x="7230298" y="328264"/>
            <a:ext cx="1595045" cy="1198589"/>
          </a:xfrm>
          <a:prstGeom prst="rect">
            <a:avLst/>
          </a:prstGeom>
        </p:spPr>
      </p:pic>
      <p:pic>
        <p:nvPicPr>
          <p:cNvPr id="4" name="Picture 3" descr="a topology that uses a three story building to represent what the VLAN does." title="VLAN"/>
          <p:cNvPicPr>
            <a:picLocks noChangeAspect="1"/>
          </p:cNvPicPr>
          <p:nvPr/>
        </p:nvPicPr>
        <p:blipFill>
          <a:blip r:embed="rId6"/>
          <a:stretch>
            <a:fillRect/>
          </a:stretch>
        </p:blipFill>
        <p:spPr>
          <a:xfrm>
            <a:off x="6610350" y="2030665"/>
            <a:ext cx="2533650" cy="1557572"/>
          </a:xfrm>
          <a:prstGeom prst="rect">
            <a:avLst/>
          </a:prstGeom>
        </p:spPr>
      </p:pic>
      <p:pic>
        <p:nvPicPr>
          <p:cNvPr id="29" name="Picture 28" descr="topology of a wireless router that is connected to the internet via an access point (AP) and is wirelessly transmitting data to a printer, several smart phones, a PC, a tablet and a television" title="WLAN"/>
          <p:cNvPicPr>
            <a:picLocks noChangeAspect="1"/>
          </p:cNvPicPr>
          <p:nvPr/>
        </p:nvPicPr>
        <p:blipFill>
          <a:blip r:embed="rId7"/>
          <a:stretch>
            <a:fillRect/>
          </a:stretch>
        </p:blipFill>
        <p:spPr>
          <a:xfrm>
            <a:off x="5046800" y="3561694"/>
            <a:ext cx="2116598" cy="1392569"/>
          </a:xfrm>
          <a:prstGeom prst="rect">
            <a:avLst/>
          </a:prstGeom>
        </p:spPr>
      </p:pic>
    </p:spTree>
    <p:custDataLst>
      <p:tags r:id="rId1"/>
    </p:custDataLst>
    <p:extLst>
      <p:ext uri="{BB962C8B-B14F-4D97-AF65-F5344CB8AC3E}">
        <p14:creationId xmlns:p14="http://schemas.microsoft.com/office/powerpoint/2010/main" val="198392009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15AC9837-AE1F-4005-9DD7-9757E5DE9F65}"/>
              </a:ext>
            </a:extLst>
          </p:cNvPr>
          <p:cNvSpPr>
            <a:spLocks noGrp="1" noChangeArrowheads="1"/>
          </p:cNvSpPr>
          <p:nvPr>
            <p:ph type="title"/>
          </p:nvPr>
        </p:nvSpPr>
        <p:spPr>
          <a:xfrm>
            <a:off x="1" y="41393"/>
            <a:ext cx="5118754" cy="757551"/>
          </a:xfrm>
        </p:spPr>
        <p:txBody>
          <a:bodyPr/>
          <a:lstStyle/>
          <a:p>
            <a:r>
              <a:rPr lang="en-US" altLang="en-US" sz="1600" dirty="0"/>
              <a:t>Types of Networks</a:t>
            </a:r>
            <a:r>
              <a:rPr lang="en-US" altLang="en-US" dirty="0"/>
              <a:t/>
            </a:r>
            <a:br>
              <a:rPr lang="en-US" altLang="en-US" dirty="0"/>
            </a:br>
            <a:r>
              <a:rPr lang="en-US" altLang="en-US" dirty="0"/>
              <a:t>Network Topologies and Description</a:t>
            </a:r>
          </a:p>
        </p:txBody>
      </p:sp>
      <p:sp>
        <p:nvSpPr>
          <p:cNvPr id="10" name="Content Placeholder 2"/>
          <p:cNvSpPr>
            <a:spLocks noGrp="1"/>
          </p:cNvSpPr>
          <p:nvPr>
            <p:ph idx="1"/>
          </p:nvPr>
        </p:nvSpPr>
        <p:spPr>
          <a:xfrm>
            <a:off x="144065" y="798944"/>
            <a:ext cx="4871280" cy="4155319"/>
          </a:xfrm>
        </p:spPr>
        <p:txBody>
          <a:bodyPr/>
          <a:lstStyle/>
          <a:p>
            <a:r>
              <a:rPr lang="en-US" altLang="en-US" b="1" dirty="0"/>
              <a:t>WMN (wireless mesh network) </a:t>
            </a:r>
            <a:r>
              <a:rPr lang="en-US" altLang="en-US" dirty="0"/>
              <a:t>– Connects multiple wireless access points together to expand the wireless network.</a:t>
            </a:r>
            <a:br>
              <a:rPr lang="en-US" altLang="en-US" dirty="0"/>
            </a:br>
            <a:endParaRPr lang="en-US" altLang="en-US" dirty="0"/>
          </a:p>
          <a:p>
            <a:r>
              <a:rPr lang="en-US" altLang="en-US" b="1" dirty="0"/>
              <a:t>MAN (metropolitan area network) </a:t>
            </a:r>
            <a:r>
              <a:rPr lang="en-US" altLang="en-US" dirty="0"/>
              <a:t>– A network that spans a city.</a:t>
            </a:r>
            <a:br>
              <a:rPr lang="en-US" altLang="en-US" dirty="0"/>
            </a:br>
            <a:endParaRPr lang="en-US" altLang="en-US" dirty="0"/>
          </a:p>
          <a:p>
            <a:r>
              <a:rPr lang="en-US" altLang="en-US" b="1" dirty="0"/>
              <a:t>WAN (wide area network) </a:t>
            </a:r>
            <a:r>
              <a:rPr lang="en-US" altLang="en-US" dirty="0"/>
              <a:t>– A network that spans a large geographical area.</a:t>
            </a:r>
            <a:br>
              <a:rPr lang="en-US" altLang="en-US" dirty="0"/>
            </a:br>
            <a:endParaRPr lang="en-US" altLang="en-US" dirty="0"/>
          </a:p>
          <a:p>
            <a:r>
              <a:rPr lang="en-US" altLang="en-US" b="1" dirty="0"/>
              <a:t>VPN (virtual private network) </a:t>
            </a:r>
            <a:r>
              <a:rPr lang="en-US" altLang="en-US" dirty="0"/>
              <a:t>– A method of connecting to a network such as a company network across an unsecure network.</a:t>
            </a:r>
            <a:endParaRPr lang="en-CA" altLang="en-US" dirty="0"/>
          </a:p>
        </p:txBody>
      </p:sp>
      <p:pic>
        <p:nvPicPr>
          <p:cNvPr id="4" name="Picture 3" descr="topology that shows a wireless router connected to the internet via an AP and then two additional wireless Aps to extend the reach of the WLAN within the home, business or municipalities" title="WMN"/>
          <p:cNvPicPr>
            <a:picLocks noChangeAspect="1"/>
          </p:cNvPicPr>
          <p:nvPr/>
        </p:nvPicPr>
        <p:blipFill>
          <a:blip r:embed="rId4"/>
          <a:stretch>
            <a:fillRect/>
          </a:stretch>
        </p:blipFill>
        <p:spPr>
          <a:xfrm>
            <a:off x="5118755" y="226879"/>
            <a:ext cx="1778008" cy="1144129"/>
          </a:xfrm>
          <a:prstGeom prst="rect">
            <a:avLst/>
          </a:prstGeom>
        </p:spPr>
      </p:pic>
      <p:pic>
        <p:nvPicPr>
          <p:cNvPr id="51" name="Picture 50" descr="topology that represents a metropolitan area network (MAN). The topology shows a group of buildings that are all interconnected to form a metropolitan area network (MAN). The image also shows that there are LANs in three of the buildings and that one of the buildings in the MAN is connected to another building that is not part of the MAN, forming a wide area network (WAN)" title="MAN">
            <a:extLst>
              <a:ext uri="{FF2B5EF4-FFF2-40B4-BE49-F238E27FC236}">
                <a16:creationId xmlns:a16="http://schemas.microsoft.com/office/drawing/2014/main" id="{7F5CD36A-8FBD-43FE-9147-FF7CB0C6F31F}"/>
              </a:ext>
            </a:extLst>
          </p:cNvPr>
          <p:cNvPicPr>
            <a:picLocks noChangeAspect="1"/>
          </p:cNvPicPr>
          <p:nvPr/>
        </p:nvPicPr>
        <p:blipFill>
          <a:blip r:embed="rId5"/>
          <a:stretch>
            <a:fillRect/>
          </a:stretch>
        </p:blipFill>
        <p:spPr>
          <a:xfrm>
            <a:off x="7239759" y="453226"/>
            <a:ext cx="1608416" cy="1116275"/>
          </a:xfrm>
          <a:prstGeom prst="rect">
            <a:avLst/>
          </a:prstGeom>
        </p:spPr>
      </p:pic>
      <p:pic>
        <p:nvPicPr>
          <p:cNvPr id="2" name="Picture 1" descr="topology that represents a Wide Area Network (WAN). The topology shows two LANs, one in Tokyo and one in Moscow. The two LANs are connected over the internet to form a Wide Area Network (WAN)." title="WAN"/>
          <p:cNvPicPr>
            <a:picLocks noChangeAspect="1"/>
          </p:cNvPicPr>
          <p:nvPr/>
        </p:nvPicPr>
        <p:blipFill>
          <a:blip r:embed="rId6"/>
          <a:stretch>
            <a:fillRect/>
          </a:stretch>
        </p:blipFill>
        <p:spPr>
          <a:xfrm>
            <a:off x="5453495" y="1776391"/>
            <a:ext cx="3024187" cy="1181120"/>
          </a:xfrm>
          <a:prstGeom prst="rect">
            <a:avLst/>
          </a:prstGeom>
        </p:spPr>
      </p:pic>
      <p:pic>
        <p:nvPicPr>
          <p:cNvPr id="3" name="Picture 2" descr="A topology that showing a large building labeled as “headquarters. This building has an internal web server connected to a switch which is connected to a router that is connected to the VPN Gateway. When you click on VPN there are large tunnel like connections (VPN TUNNELS) between Teleworker 1 and the router at the company’s network Headquarters. " title="VPN"/>
          <p:cNvPicPr>
            <a:picLocks noChangeAspect="1"/>
          </p:cNvPicPr>
          <p:nvPr/>
        </p:nvPicPr>
        <p:blipFill>
          <a:blip r:embed="rId7"/>
          <a:stretch>
            <a:fillRect/>
          </a:stretch>
        </p:blipFill>
        <p:spPr>
          <a:xfrm>
            <a:off x="5555673" y="3112908"/>
            <a:ext cx="2469574" cy="1592875"/>
          </a:xfrm>
          <a:prstGeom prst="rect">
            <a:avLst/>
          </a:prstGeom>
        </p:spPr>
      </p:pic>
    </p:spTree>
    <p:custDataLst>
      <p:tags r:id="rId1"/>
    </p:custDataLst>
    <p:extLst>
      <p:ext uri="{BB962C8B-B14F-4D97-AF65-F5344CB8AC3E}">
        <p14:creationId xmlns:p14="http://schemas.microsoft.com/office/powerpoint/2010/main" val="398798903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r>
              <a:rPr lang="en-US" dirty="0"/>
              <a:t>Instructor Materials – Chapter 5 Planning Guide</a:t>
            </a:r>
          </a:p>
        </p:txBody>
      </p:sp>
      <p:sp>
        <p:nvSpPr>
          <p:cNvPr id="4099" name="Rectangle 34"/>
          <p:cNvSpPr>
            <a:spLocks noGrp="1" noChangeArrowheads="1"/>
          </p:cNvSpPr>
          <p:nvPr>
            <p:ph idx="1"/>
          </p:nvPr>
        </p:nvSpPr>
        <p:spPr/>
        <p:txBody>
          <a:bodyPr/>
          <a:lstStyle/>
          <a:p>
            <a:r>
              <a:rPr lang="en-CA" dirty="0"/>
              <a:t>This PowerPoint deck is divided in two parts:</a:t>
            </a:r>
          </a:p>
          <a:p>
            <a:r>
              <a:rPr lang="en-US" dirty="0"/>
              <a:t>Instructor Planning Guide</a:t>
            </a:r>
            <a:endParaRPr lang="en-CA" dirty="0"/>
          </a:p>
          <a:p>
            <a:pPr lvl="1"/>
            <a:r>
              <a:rPr lang="en-CA" dirty="0"/>
              <a:t>Information to help you become familiar with the chapter</a:t>
            </a:r>
          </a:p>
          <a:p>
            <a:pPr lvl="1"/>
            <a:r>
              <a:rPr lang="en-CA" dirty="0"/>
              <a:t>Teaching aids</a:t>
            </a:r>
          </a:p>
          <a:p>
            <a:r>
              <a:rPr lang="en-CA" dirty="0"/>
              <a:t>Instructor Class Presentation</a:t>
            </a:r>
          </a:p>
          <a:p>
            <a:pPr lvl="1"/>
            <a:r>
              <a:rPr lang="en-CA" dirty="0"/>
              <a:t>Optional slides that you can use in the classroom</a:t>
            </a:r>
          </a:p>
          <a:p>
            <a:pPr lvl="1"/>
            <a:r>
              <a:rPr lang="en-CA" dirty="0"/>
              <a:t>Begins on slide </a:t>
            </a:r>
            <a:r>
              <a:rPr lang="en-CA"/>
              <a:t>#13</a:t>
            </a:r>
            <a:endParaRPr lang="en-CA" dirty="0"/>
          </a:p>
          <a:p>
            <a:endParaRPr lang="en-CA" dirty="0"/>
          </a:p>
          <a:p>
            <a:r>
              <a:rPr lang="en-CA" b="1" dirty="0"/>
              <a:t>Note</a:t>
            </a:r>
            <a:r>
              <a:rPr lang="en-CA" dirty="0"/>
              <a:t>: Remove the Planning Guide from this presentation before sharing with anyone.</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Internet Connection Types </a:t>
            </a:r>
            <a:br>
              <a:rPr lang="en-US" altLang="en-US" sz="1600" dirty="0"/>
            </a:br>
            <a:r>
              <a:rPr lang="en-US" altLang="en-US" dirty="0"/>
              <a:t>Brief History of Connection Technologies</a:t>
            </a:r>
            <a:br>
              <a:rPr lang="en-US" altLang="en-US" dirty="0"/>
            </a:br>
            <a:endParaRPr lang="en-US" altLang="en-US" sz="1600" dirty="0"/>
          </a:p>
        </p:txBody>
      </p:sp>
      <p:sp>
        <p:nvSpPr>
          <p:cNvPr id="10" name="Content Placeholder 2"/>
          <p:cNvSpPr>
            <a:spLocks noGrp="1"/>
          </p:cNvSpPr>
          <p:nvPr>
            <p:ph idx="1"/>
          </p:nvPr>
        </p:nvSpPr>
        <p:spPr>
          <a:xfrm>
            <a:off x="144065" y="798944"/>
            <a:ext cx="4974690" cy="4155319"/>
          </a:xfrm>
        </p:spPr>
        <p:txBody>
          <a:bodyPr/>
          <a:lstStyle/>
          <a:p>
            <a:r>
              <a:rPr lang="en-US" altLang="en-US" b="1" dirty="0"/>
              <a:t>Analog telephone access (dialup) </a:t>
            </a:r>
            <a:r>
              <a:rPr lang="en-US" altLang="en-US" dirty="0"/>
              <a:t>– uses an analog modem to call another modem.</a:t>
            </a:r>
          </a:p>
          <a:p>
            <a:r>
              <a:rPr lang="en-US" altLang="en-US" b="1" dirty="0"/>
              <a:t>ISDN (Integrated Services Digital Network) </a:t>
            </a:r>
            <a:r>
              <a:rPr lang="en-US" altLang="en-US" dirty="0"/>
              <a:t>– more bandwidth than dialup. Can carry voice, video, and data.</a:t>
            </a:r>
          </a:p>
          <a:p>
            <a:r>
              <a:rPr lang="en-US" altLang="en-US" b="1" dirty="0"/>
              <a:t>Broadband </a:t>
            </a:r>
            <a:r>
              <a:rPr lang="en-US" altLang="en-US" dirty="0"/>
              <a:t>– uses different frequencies to send multiple signals over media.</a:t>
            </a:r>
          </a:p>
          <a:p>
            <a:pPr marL="0" indent="0">
              <a:buNone/>
            </a:pPr>
            <a:endParaRPr lang="en-CA" altLang="en-US" dirty="0"/>
          </a:p>
        </p:txBody>
      </p:sp>
      <p:pic>
        <p:nvPicPr>
          <p:cNvPr id="2" name="Picture 1" descr="The first image shows a satellite receiver. The second image shows a DSL modem. The third image shows a cable modem." title="Connection technologies"/>
          <p:cNvPicPr>
            <a:picLocks noChangeAspect="1"/>
          </p:cNvPicPr>
          <p:nvPr/>
        </p:nvPicPr>
        <p:blipFill>
          <a:blip r:embed="rId4"/>
          <a:stretch>
            <a:fillRect/>
          </a:stretch>
        </p:blipFill>
        <p:spPr>
          <a:xfrm>
            <a:off x="5146992" y="980387"/>
            <a:ext cx="3715971" cy="2767651"/>
          </a:xfrm>
          <a:prstGeom prst="rect">
            <a:avLst/>
          </a:prstGeom>
        </p:spPr>
      </p:pic>
    </p:spTree>
    <p:custDataLst>
      <p:tags r:id="rId1"/>
    </p:custDataLst>
    <p:extLst>
      <p:ext uri="{BB962C8B-B14F-4D97-AF65-F5344CB8AC3E}">
        <p14:creationId xmlns:p14="http://schemas.microsoft.com/office/powerpoint/2010/main" val="377559234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E02B849-219D-4DC4-BA43-92137DE31D6D}"/>
              </a:ext>
            </a:extLst>
          </p:cNvPr>
          <p:cNvSpPr>
            <a:spLocks noGrp="1" noChangeArrowheads="1"/>
          </p:cNvSpPr>
          <p:nvPr>
            <p:ph type="title"/>
          </p:nvPr>
        </p:nvSpPr>
        <p:spPr>
          <a:xfrm>
            <a:off x="1" y="41393"/>
            <a:ext cx="9144000" cy="757551"/>
          </a:xfrm>
        </p:spPr>
        <p:txBody>
          <a:bodyPr/>
          <a:lstStyle/>
          <a:p>
            <a:r>
              <a:rPr lang="en-US" altLang="en-US" sz="1600" dirty="0"/>
              <a:t>Internet Connection Types </a:t>
            </a:r>
            <a:br>
              <a:rPr lang="en-US" altLang="en-US" sz="1600" dirty="0"/>
            </a:br>
            <a:r>
              <a:rPr lang="en-US" altLang="en-US" dirty="0"/>
              <a:t>DSL, Cable, and Fiber</a:t>
            </a:r>
            <a:br>
              <a:rPr lang="en-US" altLang="en-US" dirty="0"/>
            </a:br>
            <a:endParaRPr lang="en-US" altLang="en-US" sz="1600" dirty="0"/>
          </a:p>
        </p:txBody>
      </p:sp>
      <p:sp>
        <p:nvSpPr>
          <p:cNvPr id="10" name="Content Placeholder 2"/>
          <p:cNvSpPr>
            <a:spLocks noGrp="1"/>
          </p:cNvSpPr>
          <p:nvPr>
            <p:ph idx="1"/>
          </p:nvPr>
        </p:nvSpPr>
        <p:spPr>
          <a:xfrm>
            <a:off x="58340" y="798944"/>
            <a:ext cx="4899947" cy="4155319"/>
          </a:xfrm>
        </p:spPr>
        <p:txBody>
          <a:bodyPr/>
          <a:lstStyle/>
          <a:p>
            <a:r>
              <a:rPr lang="en-US" altLang="en-US" b="1" dirty="0"/>
              <a:t>DSL (digital subscriber line) </a:t>
            </a:r>
            <a:r>
              <a:rPr lang="en-US" altLang="en-US" dirty="0"/>
              <a:t>– always on technology that uses phone lines; voice and data carried on different frequencies; requires a filter on the port that connects to a phone.</a:t>
            </a:r>
          </a:p>
          <a:p>
            <a:r>
              <a:rPr lang="en-US" altLang="en-US" b="1" dirty="0"/>
              <a:t>Cable </a:t>
            </a:r>
            <a:r>
              <a:rPr lang="en-US" altLang="en-US" dirty="0"/>
              <a:t>– Uses a cable modem to connect to a traditional cable TV network; shares the network with multiple subscribers.</a:t>
            </a:r>
          </a:p>
          <a:p>
            <a:r>
              <a:rPr lang="en-US" altLang="en-US" b="1" dirty="0"/>
              <a:t>Fiber </a:t>
            </a:r>
            <a:r>
              <a:rPr lang="en-US" altLang="en-US" dirty="0"/>
              <a:t>– High bandwidth connection used in backbone networks, large enterprise environments, large data centers, and now part of some home internet connections.</a:t>
            </a:r>
          </a:p>
          <a:p>
            <a:pPr marL="0" indent="0">
              <a:buNone/>
            </a:pPr>
            <a:endParaRPr lang="en-CA" altLang="en-US" dirty="0"/>
          </a:p>
        </p:txBody>
      </p:sp>
      <p:pic>
        <p:nvPicPr>
          <p:cNvPr id="3" name="Picture 2" descr="A diagram showing the two different types of modems. DSL Modem transmits data over a digital phone line. Cable Modem transmits data over a cable network." title="modems"/>
          <p:cNvPicPr>
            <a:picLocks noChangeAspect="1"/>
          </p:cNvPicPr>
          <p:nvPr/>
        </p:nvPicPr>
        <p:blipFill>
          <a:blip r:embed="rId4"/>
          <a:stretch>
            <a:fillRect/>
          </a:stretch>
        </p:blipFill>
        <p:spPr>
          <a:xfrm>
            <a:off x="5091637" y="1140643"/>
            <a:ext cx="3977440" cy="2229291"/>
          </a:xfrm>
          <a:prstGeom prst="rect">
            <a:avLst/>
          </a:prstGeom>
        </p:spPr>
      </p:pic>
    </p:spTree>
    <p:custDataLst>
      <p:tags r:id="rId1"/>
    </p:custDataLst>
    <p:extLst>
      <p:ext uri="{BB962C8B-B14F-4D97-AF65-F5344CB8AC3E}">
        <p14:creationId xmlns:p14="http://schemas.microsoft.com/office/powerpoint/2010/main" val="233850523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757551"/>
          </a:xfrm>
        </p:spPr>
        <p:txBody>
          <a:bodyPr/>
          <a:lstStyle/>
          <a:p>
            <a:r>
              <a:rPr lang="en-US" altLang="en-US" sz="1600" dirty="0"/>
              <a:t/>
            </a:r>
            <a:br>
              <a:rPr lang="en-US" altLang="en-US" sz="1600" dirty="0"/>
            </a:br>
            <a:r>
              <a:rPr lang="en-US" altLang="en-US" sz="1600" dirty="0"/>
              <a:t>Internet Connection Types</a:t>
            </a:r>
            <a:br>
              <a:rPr lang="en-US" altLang="en-US" sz="1600" dirty="0"/>
            </a:br>
            <a:r>
              <a:rPr lang="en-US" altLang="en-US" dirty="0"/>
              <a:t>Line of Sight Wireless Internet Service</a:t>
            </a:r>
            <a:br>
              <a:rPr lang="en-US" altLang="en-US" dirty="0"/>
            </a:br>
            <a:endParaRPr lang="en-US" altLang="en-US" dirty="0"/>
          </a:p>
        </p:txBody>
      </p:sp>
      <p:sp>
        <p:nvSpPr>
          <p:cNvPr id="10" name="Content Placeholder 2"/>
          <p:cNvSpPr>
            <a:spLocks noGrp="1"/>
          </p:cNvSpPr>
          <p:nvPr>
            <p:ph idx="1"/>
          </p:nvPr>
        </p:nvSpPr>
        <p:spPr>
          <a:xfrm>
            <a:off x="144064" y="798944"/>
            <a:ext cx="8085535" cy="1336077"/>
          </a:xfrm>
        </p:spPr>
        <p:txBody>
          <a:bodyPr/>
          <a:lstStyle/>
          <a:p>
            <a:r>
              <a:rPr lang="en-US" altLang="en-US" b="1" dirty="0"/>
              <a:t>Line of site wireless </a:t>
            </a:r>
            <a:r>
              <a:rPr lang="en-US" altLang="en-US" dirty="0"/>
              <a:t>– always on technology that uses radio signals for connecting to the internet.</a:t>
            </a:r>
          </a:p>
          <a:p>
            <a:pPr lvl="1"/>
            <a:r>
              <a:rPr lang="en-US" altLang="en-US" dirty="0"/>
              <a:t>Clear path required</a:t>
            </a:r>
          </a:p>
          <a:p>
            <a:pPr lvl="1"/>
            <a:r>
              <a:rPr lang="en-US" altLang="en-US" dirty="0"/>
              <a:t>Weather affects signal strength and performance</a:t>
            </a:r>
          </a:p>
          <a:p>
            <a:pPr marL="0" indent="0">
              <a:buNone/>
            </a:pPr>
            <a:endParaRPr lang="en-CA" altLang="en-US" dirty="0"/>
          </a:p>
        </p:txBody>
      </p:sp>
      <p:pic>
        <p:nvPicPr>
          <p:cNvPr id="2" name="Picture 1" descr="The figure on this page shows a wireless transmission tower which has a direct line of sight to a home's receiver. A wireless network is shown inside the home." title="Line of sight transmission"/>
          <p:cNvPicPr>
            <a:picLocks noChangeAspect="1"/>
          </p:cNvPicPr>
          <p:nvPr/>
        </p:nvPicPr>
        <p:blipFill>
          <a:blip r:embed="rId4"/>
          <a:stretch>
            <a:fillRect/>
          </a:stretch>
        </p:blipFill>
        <p:spPr>
          <a:xfrm>
            <a:off x="2168164" y="2211221"/>
            <a:ext cx="4073312" cy="2469924"/>
          </a:xfrm>
          <a:prstGeom prst="rect">
            <a:avLst/>
          </a:prstGeom>
        </p:spPr>
      </p:pic>
    </p:spTree>
    <p:custDataLst>
      <p:tags r:id="rId1"/>
    </p:custDataLst>
    <p:extLst>
      <p:ext uri="{BB962C8B-B14F-4D97-AF65-F5344CB8AC3E}">
        <p14:creationId xmlns:p14="http://schemas.microsoft.com/office/powerpoint/2010/main" val="192871031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Internet Connection Types</a:t>
            </a:r>
            <a:br>
              <a:rPr lang="en-US" altLang="en-US" sz="1600" dirty="0"/>
            </a:br>
            <a:r>
              <a:rPr lang="en-US" altLang="en-US" dirty="0"/>
              <a:t>Satellite</a:t>
            </a:r>
          </a:p>
        </p:txBody>
      </p:sp>
      <p:sp>
        <p:nvSpPr>
          <p:cNvPr id="10" name="Content Placeholder 2"/>
          <p:cNvSpPr>
            <a:spLocks noGrp="1"/>
          </p:cNvSpPr>
          <p:nvPr>
            <p:ph idx="1"/>
          </p:nvPr>
        </p:nvSpPr>
        <p:spPr>
          <a:xfrm>
            <a:off x="144064" y="798944"/>
            <a:ext cx="7661329" cy="1303957"/>
          </a:xfrm>
        </p:spPr>
        <p:txBody>
          <a:bodyPr/>
          <a:lstStyle/>
          <a:p>
            <a:r>
              <a:rPr lang="en-US" altLang="en-US" b="1" dirty="0"/>
              <a:t>Satellite </a:t>
            </a:r>
            <a:r>
              <a:rPr lang="en-US" altLang="en-US" dirty="0"/>
              <a:t>– broadband technology for remote areas</a:t>
            </a:r>
          </a:p>
          <a:p>
            <a:pPr lvl="1"/>
            <a:r>
              <a:rPr lang="en-US" altLang="en-US" dirty="0"/>
              <a:t>Uses a satellite dish</a:t>
            </a:r>
          </a:p>
          <a:p>
            <a:pPr lvl="1"/>
            <a:r>
              <a:rPr lang="en-US" altLang="en-US" dirty="0"/>
              <a:t>Not a good solution for time-sensitive applications like gaming, Voice over Internet Protocol (VoIP), and video conferencing</a:t>
            </a:r>
          </a:p>
          <a:p>
            <a:pPr marL="0" indent="0">
              <a:buNone/>
            </a:pPr>
            <a:endParaRPr lang="en-CA" altLang="en-US" dirty="0"/>
          </a:p>
        </p:txBody>
      </p:sp>
      <p:pic>
        <p:nvPicPr>
          <p:cNvPr id="3" name="Picture 2" descr="The figure on this page shows an ISP satellite service provider sending a signal to a satellite which relays the signal to a satellite modem connected to a laptop." title="ISP"/>
          <p:cNvPicPr>
            <a:picLocks noChangeAspect="1"/>
          </p:cNvPicPr>
          <p:nvPr/>
        </p:nvPicPr>
        <p:blipFill>
          <a:blip r:embed="rId4"/>
          <a:stretch>
            <a:fillRect/>
          </a:stretch>
        </p:blipFill>
        <p:spPr>
          <a:xfrm>
            <a:off x="2045617" y="2207676"/>
            <a:ext cx="4368587" cy="2459868"/>
          </a:xfrm>
          <a:prstGeom prst="rect">
            <a:avLst/>
          </a:prstGeom>
        </p:spPr>
      </p:pic>
    </p:spTree>
    <p:custDataLst>
      <p:tags r:id="rId1"/>
    </p:custDataLst>
    <p:extLst>
      <p:ext uri="{BB962C8B-B14F-4D97-AF65-F5344CB8AC3E}">
        <p14:creationId xmlns:p14="http://schemas.microsoft.com/office/powerpoint/2010/main" val="276072360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Internet Connection Types</a:t>
            </a:r>
            <a:br>
              <a:rPr lang="en-US" altLang="en-US" sz="1600" dirty="0"/>
            </a:br>
            <a:r>
              <a:rPr lang="en-US" altLang="en-US" dirty="0"/>
              <a:t>Cellular</a:t>
            </a:r>
          </a:p>
        </p:txBody>
      </p:sp>
      <p:sp>
        <p:nvSpPr>
          <p:cNvPr id="10" name="Content Placeholder 2"/>
          <p:cNvSpPr>
            <a:spLocks noGrp="1"/>
          </p:cNvSpPr>
          <p:nvPr>
            <p:ph idx="1"/>
          </p:nvPr>
        </p:nvSpPr>
        <p:spPr>
          <a:xfrm>
            <a:off x="144064" y="798944"/>
            <a:ext cx="7661329" cy="794249"/>
          </a:xfrm>
        </p:spPr>
        <p:txBody>
          <a:bodyPr/>
          <a:lstStyle/>
          <a:p>
            <a:r>
              <a:rPr lang="en-US" altLang="en-US" b="1" dirty="0"/>
              <a:t>Cellular</a:t>
            </a:r>
            <a:r>
              <a:rPr lang="en-US" altLang="en-US" dirty="0"/>
              <a:t>– relies on cell towers to create a network used by cell phones and connectivity to the internet</a:t>
            </a:r>
          </a:p>
          <a:p>
            <a:pPr marL="0" indent="0">
              <a:buNone/>
            </a:pPr>
            <a:endParaRPr lang="en-CA" altLang="en-US" dirty="0"/>
          </a:p>
        </p:txBody>
      </p:sp>
      <p:pic>
        <p:nvPicPr>
          <p:cNvPr id="2" name="Picture 1" descr="Image shows an drawing of a Celluar network that includes an Internet cloud, a cell tower, and a mobile phone." title="cellular"/>
          <p:cNvPicPr>
            <a:picLocks noChangeAspect="1"/>
          </p:cNvPicPr>
          <p:nvPr/>
        </p:nvPicPr>
        <p:blipFill>
          <a:blip r:embed="rId4"/>
          <a:stretch>
            <a:fillRect/>
          </a:stretch>
        </p:blipFill>
        <p:spPr>
          <a:xfrm>
            <a:off x="2036190" y="1669393"/>
            <a:ext cx="3820752" cy="2738815"/>
          </a:xfrm>
          <a:prstGeom prst="rect">
            <a:avLst/>
          </a:prstGeom>
        </p:spPr>
      </p:pic>
    </p:spTree>
    <p:custDataLst>
      <p:tags r:id="rId1"/>
    </p:custDataLst>
    <p:extLst>
      <p:ext uri="{BB962C8B-B14F-4D97-AF65-F5344CB8AC3E}">
        <p14:creationId xmlns:p14="http://schemas.microsoft.com/office/powerpoint/2010/main" val="290298107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7149"/>
            <a:ext cx="5867400" cy="757551"/>
          </a:xfrm>
        </p:spPr>
        <p:txBody>
          <a:bodyPr/>
          <a:lstStyle/>
          <a:p>
            <a:r>
              <a:rPr lang="en-US" altLang="en-US" sz="1600" dirty="0"/>
              <a:t/>
            </a:r>
            <a:br>
              <a:rPr lang="en-US" altLang="en-US" sz="1600" dirty="0"/>
            </a:br>
            <a:r>
              <a:rPr lang="en-US" altLang="en-US" sz="1600" dirty="0"/>
              <a:t>Internet Connection Types</a:t>
            </a:r>
            <a:br>
              <a:rPr lang="en-US" altLang="en-US" sz="1600" dirty="0"/>
            </a:br>
            <a:r>
              <a:rPr lang="en-US" altLang="en-US" dirty="0"/>
              <a:t>Mobile Hotspot and Tethering</a:t>
            </a:r>
            <a:br>
              <a:rPr lang="en-US" altLang="en-US" dirty="0"/>
            </a:br>
            <a:endParaRPr lang="en-US" altLang="en-US" dirty="0"/>
          </a:p>
        </p:txBody>
      </p:sp>
      <p:sp>
        <p:nvSpPr>
          <p:cNvPr id="10" name="Content Placeholder 2"/>
          <p:cNvSpPr>
            <a:spLocks noGrp="1"/>
          </p:cNvSpPr>
          <p:nvPr>
            <p:ph idx="1"/>
          </p:nvPr>
        </p:nvSpPr>
        <p:spPr>
          <a:xfrm>
            <a:off x="144065" y="798944"/>
            <a:ext cx="5799536" cy="4155319"/>
          </a:xfrm>
        </p:spPr>
        <p:txBody>
          <a:bodyPr/>
          <a:lstStyle/>
          <a:p>
            <a:r>
              <a:rPr lang="en-US" altLang="en-US" dirty="0"/>
              <a:t>Cell phone option that allows another device to connect to the internet using Wi-Fi, Bluetooth, or USB cable</a:t>
            </a:r>
          </a:p>
          <a:p>
            <a:pPr lvl="1"/>
            <a:r>
              <a:rPr lang="en-US" altLang="en-US" dirty="0"/>
              <a:t>The other device is using the phone’s cellular connection to connect to the internet</a:t>
            </a:r>
          </a:p>
          <a:p>
            <a:pPr lvl="1"/>
            <a:r>
              <a:rPr lang="en-US" altLang="en-US" dirty="0"/>
              <a:t>Called tethering or a hotspot</a:t>
            </a:r>
          </a:p>
          <a:p>
            <a:r>
              <a:rPr lang="en-US" altLang="en-US" dirty="0"/>
              <a:t>A mobile hotspot is when a cell phone allows Wi-Fi devices to connect and use the mobile data network.</a:t>
            </a:r>
          </a:p>
          <a:p>
            <a:pPr marL="0" indent="0">
              <a:buNone/>
            </a:pPr>
            <a:endParaRPr lang="en-CA" altLang="en-US" dirty="0"/>
          </a:p>
        </p:txBody>
      </p:sp>
      <p:pic>
        <p:nvPicPr>
          <p:cNvPr id="3" name="Picture 2" descr="Image shows a picture of a cell phone with the Personal Hotspot settings screen open." title="Personal hotspot"/>
          <p:cNvPicPr>
            <a:picLocks noChangeAspect="1"/>
          </p:cNvPicPr>
          <p:nvPr/>
        </p:nvPicPr>
        <p:blipFill>
          <a:blip r:embed="rId4"/>
          <a:stretch>
            <a:fillRect/>
          </a:stretch>
        </p:blipFill>
        <p:spPr>
          <a:xfrm>
            <a:off x="6143144" y="310200"/>
            <a:ext cx="2664191" cy="4361075"/>
          </a:xfrm>
          <a:prstGeom prst="rect">
            <a:avLst/>
          </a:prstGeom>
        </p:spPr>
      </p:pic>
    </p:spTree>
    <p:custDataLst>
      <p:tags r:id="rId1"/>
    </p:custDataLst>
    <p:extLst>
      <p:ext uri="{BB962C8B-B14F-4D97-AF65-F5344CB8AC3E}">
        <p14:creationId xmlns:p14="http://schemas.microsoft.com/office/powerpoint/2010/main" val="124286120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solidFill>
                  <a:schemeClr val="accent5">
                    <a:lumMod val="40000"/>
                    <a:lumOff val="60000"/>
                  </a:schemeClr>
                </a:solidFill>
              </a:rPr>
              <a:t>5.2 Networking Protocols, Standards, and Services</a:t>
            </a:r>
          </a:p>
        </p:txBody>
      </p:sp>
    </p:spTree>
    <p:custDataLst>
      <p:tags r:id="rId1"/>
    </p:custDataLst>
    <p:extLst>
      <p:ext uri="{BB962C8B-B14F-4D97-AF65-F5344CB8AC3E}">
        <p14:creationId xmlns:p14="http://schemas.microsoft.com/office/powerpoint/2010/main" val="355190541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Video Explanation – Transport Layer Protocols</a:t>
            </a:r>
            <a:r>
              <a:rPr lang="en-US" altLang="en-US" dirty="0"/>
              <a:t/>
            </a:r>
            <a:br>
              <a:rPr lang="en-US" altLang="en-US" dirty="0"/>
            </a:br>
            <a:r>
              <a:rPr lang="en-US" altLang="en-US" dirty="0"/>
              <a:t>Transport Layer Protocols</a:t>
            </a:r>
          </a:p>
        </p:txBody>
      </p:sp>
      <p:pic>
        <p:nvPicPr>
          <p:cNvPr id="3" name="Picture 2" descr="In this video explanation, you will learn about Transport Layer protocols:&#10;TCP&#10;UDP&#10;Sequence Numbers" title="Transport Layer Protocols"/>
          <p:cNvPicPr>
            <a:picLocks noChangeAspect="1"/>
          </p:cNvPicPr>
          <p:nvPr/>
        </p:nvPicPr>
        <p:blipFill>
          <a:blip r:embed="rId4"/>
          <a:stretch>
            <a:fillRect/>
          </a:stretch>
        </p:blipFill>
        <p:spPr>
          <a:xfrm>
            <a:off x="1209675" y="995362"/>
            <a:ext cx="6724650" cy="3152775"/>
          </a:xfrm>
          <a:prstGeom prst="rect">
            <a:avLst/>
          </a:prstGeom>
        </p:spPr>
      </p:pic>
    </p:spTree>
    <p:custDataLst>
      <p:tags r:id="rId1"/>
    </p:custDataLst>
    <p:extLst>
      <p:ext uri="{BB962C8B-B14F-4D97-AF65-F5344CB8AC3E}">
        <p14:creationId xmlns:p14="http://schemas.microsoft.com/office/powerpoint/2010/main" val="33200321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757551"/>
          </a:xfrm>
        </p:spPr>
        <p:txBody>
          <a:bodyPr/>
          <a:lstStyle/>
          <a:p>
            <a:r>
              <a:rPr lang="en-US" altLang="en-US" sz="1600" dirty="0"/>
              <a:t/>
            </a:r>
            <a:br>
              <a:rPr lang="en-US" altLang="en-US" sz="1600" dirty="0"/>
            </a:br>
            <a:r>
              <a:rPr lang="en-US" altLang="en-US" sz="1600" dirty="0"/>
              <a:t>Transport Layer Protocols</a:t>
            </a:r>
            <a:br>
              <a:rPr lang="en-US" altLang="en-US" sz="1600" dirty="0"/>
            </a:br>
            <a:r>
              <a:rPr lang="en-US" altLang="en-US" dirty="0"/>
              <a:t>The TCP/IP Model</a:t>
            </a:r>
            <a:br>
              <a:rPr lang="en-US" altLang="en-US" dirty="0"/>
            </a:br>
            <a:endParaRPr lang="en-US" altLang="en-US" dirty="0"/>
          </a:p>
        </p:txBody>
      </p:sp>
      <p:pic>
        <p:nvPicPr>
          <p:cNvPr id="2" name="Picture 1" descr="a diagram that shows the following transport layer protocols and the related applications. Protocol: TCP, Applications: FTP, HTTP (www), SMTP (email). P" title="Transport layer"/>
          <p:cNvPicPr>
            <a:picLocks noChangeAspect="1"/>
          </p:cNvPicPr>
          <p:nvPr/>
        </p:nvPicPr>
        <p:blipFill>
          <a:blip r:embed="rId4"/>
          <a:stretch>
            <a:fillRect/>
          </a:stretch>
        </p:blipFill>
        <p:spPr>
          <a:xfrm>
            <a:off x="169682" y="1016425"/>
            <a:ext cx="4015915" cy="3446183"/>
          </a:xfrm>
          <a:prstGeom prst="rect">
            <a:avLst/>
          </a:prstGeom>
        </p:spPr>
      </p:pic>
      <p:pic>
        <p:nvPicPr>
          <p:cNvPr id="4" name="Picture 3" descr="Diagram that lists the following TCP and UDP properties. Protocol: TCP, Applications: SMTP/POP (Email), HTTP, Required Protocol Properties: Reliable, acknowledges data, resends lost data, and delivers data in sequenced order. Protocol; UDP, Applications: IP telephony, streaming live video, Required Protocol Properties: Fast, low overhead, does not require acknowledgments, does not resend lost data, and delivers data as it arrives." title="TCP and UDP properties"/>
          <p:cNvPicPr>
            <a:picLocks noChangeAspect="1"/>
          </p:cNvPicPr>
          <p:nvPr/>
        </p:nvPicPr>
        <p:blipFill>
          <a:blip r:embed="rId5"/>
          <a:stretch>
            <a:fillRect/>
          </a:stretch>
        </p:blipFill>
        <p:spPr>
          <a:xfrm>
            <a:off x="4468305" y="1012243"/>
            <a:ext cx="4599249" cy="3454735"/>
          </a:xfrm>
          <a:prstGeom prst="rect">
            <a:avLst/>
          </a:prstGeom>
        </p:spPr>
      </p:pic>
    </p:spTree>
    <p:custDataLst>
      <p:tags r:id="rId1"/>
    </p:custDataLst>
    <p:extLst>
      <p:ext uri="{BB962C8B-B14F-4D97-AF65-F5344CB8AC3E}">
        <p14:creationId xmlns:p14="http://schemas.microsoft.com/office/powerpoint/2010/main" val="113163172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Transport Layer Protocols</a:t>
            </a:r>
            <a:br>
              <a:rPr lang="en-US" altLang="en-US" sz="1600" dirty="0"/>
            </a:br>
            <a:r>
              <a:rPr lang="en-US" altLang="en-US" dirty="0"/>
              <a:t>TCP</a:t>
            </a:r>
          </a:p>
        </p:txBody>
      </p:sp>
      <p:sp>
        <p:nvSpPr>
          <p:cNvPr id="6" name="Content Placeholder 2"/>
          <p:cNvSpPr>
            <a:spLocks noGrp="1"/>
          </p:cNvSpPr>
          <p:nvPr>
            <p:ph idx="1"/>
          </p:nvPr>
        </p:nvSpPr>
        <p:spPr>
          <a:xfrm>
            <a:off x="144065" y="798944"/>
            <a:ext cx="4475070" cy="4155319"/>
          </a:xfrm>
        </p:spPr>
        <p:txBody>
          <a:bodyPr/>
          <a:lstStyle/>
          <a:p>
            <a:r>
              <a:rPr lang="en-US" altLang="en-US" dirty="0"/>
              <a:t>Three basic operations of reliability</a:t>
            </a:r>
          </a:p>
          <a:p>
            <a:pPr lvl="1"/>
            <a:r>
              <a:rPr lang="en-US" altLang="en-US" dirty="0"/>
              <a:t>Numbering and tracking of data segments</a:t>
            </a:r>
          </a:p>
          <a:p>
            <a:pPr lvl="1"/>
            <a:r>
              <a:rPr lang="en-US" altLang="en-US" dirty="0"/>
              <a:t>Acknowledgment of received data</a:t>
            </a:r>
          </a:p>
          <a:p>
            <a:pPr lvl="1"/>
            <a:r>
              <a:rPr lang="en-US" altLang="en-US" dirty="0"/>
              <a:t>Retransmitting any unacknowledged data after a period of time.</a:t>
            </a:r>
          </a:p>
          <a:p>
            <a:pPr marL="0" indent="0">
              <a:buNone/>
            </a:pPr>
            <a:endParaRPr lang="en-CA" altLang="en-US" dirty="0"/>
          </a:p>
        </p:txBody>
      </p:sp>
      <p:pic>
        <p:nvPicPr>
          <p:cNvPr id="3" name="Picture 2" descr="Shows how TCP segments and acknowledgments are transmitted between sender and receiver. The first three out of six segments are forwarded to the server. " title="server forwarding"/>
          <p:cNvPicPr>
            <a:picLocks noChangeAspect="1"/>
          </p:cNvPicPr>
          <p:nvPr/>
        </p:nvPicPr>
        <p:blipFill>
          <a:blip r:embed="rId4"/>
          <a:stretch>
            <a:fillRect/>
          </a:stretch>
        </p:blipFill>
        <p:spPr>
          <a:xfrm>
            <a:off x="5288437" y="919407"/>
            <a:ext cx="3257254" cy="1979334"/>
          </a:xfrm>
          <a:prstGeom prst="rect">
            <a:avLst/>
          </a:prstGeom>
        </p:spPr>
      </p:pic>
      <p:pic>
        <p:nvPicPr>
          <p:cNvPr id="5" name="Picture 4" descr="TCP segments and acknowledgments are transmitted between sender and receiver as follows. The client resends the final three segments." title="TCP"/>
          <p:cNvPicPr>
            <a:picLocks noChangeAspect="1"/>
          </p:cNvPicPr>
          <p:nvPr/>
        </p:nvPicPr>
        <p:blipFill>
          <a:blip r:embed="rId5"/>
          <a:stretch>
            <a:fillRect/>
          </a:stretch>
        </p:blipFill>
        <p:spPr>
          <a:xfrm>
            <a:off x="5260156" y="2987248"/>
            <a:ext cx="3315486" cy="1913855"/>
          </a:xfrm>
          <a:prstGeom prst="rect">
            <a:avLst/>
          </a:prstGeom>
        </p:spPr>
      </p:pic>
    </p:spTree>
    <p:custDataLst>
      <p:tags r:id="rId1"/>
    </p:custDataLst>
    <p:extLst>
      <p:ext uri="{BB962C8B-B14F-4D97-AF65-F5344CB8AC3E}">
        <p14:creationId xmlns:p14="http://schemas.microsoft.com/office/powerpoint/2010/main" val="4100253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9603" cy="1802391"/>
          </a:xfrm>
        </p:spPr>
        <p:txBody>
          <a:bodyPr/>
          <a:lstStyle/>
          <a:p>
            <a:r>
              <a:rPr lang="en-US" dirty="0">
                <a:solidFill>
                  <a:schemeClr val="accent5">
                    <a:lumMod val="40000"/>
                    <a:lumOff val="60000"/>
                  </a:schemeClr>
                </a:solidFill>
              </a:rPr>
              <a:t>Chapter 5: Networking Concepts </a:t>
            </a:r>
          </a:p>
        </p:txBody>
      </p:sp>
      <p:sp>
        <p:nvSpPr>
          <p:cNvPr id="3" name="Rectangle 2"/>
          <p:cNvSpPr/>
          <p:nvPr/>
        </p:nvSpPr>
        <p:spPr>
          <a:xfrm>
            <a:off x="628650" y="3436035"/>
            <a:ext cx="4572000" cy="369332"/>
          </a:xfrm>
          <a:prstGeom prst="rect">
            <a:avLst/>
          </a:prstGeom>
        </p:spPr>
        <p:txBody>
          <a:bodyPr>
            <a:spAutoFit/>
          </a:bodyPr>
          <a:lstStyle/>
          <a:p>
            <a:r>
              <a:rPr lang="en-US" b="1" dirty="0">
                <a:solidFill>
                  <a:schemeClr val="bg2">
                    <a:lumMod val="40000"/>
                    <a:lumOff val="60000"/>
                  </a:schemeClr>
                </a:solidFill>
              </a:rPr>
              <a:t>IT Essentials 7.0 Planning Guide</a:t>
            </a:r>
          </a:p>
        </p:txBody>
      </p:sp>
    </p:spTree>
    <p:custDataLst>
      <p:tags r:id="rId1"/>
    </p:custDataLst>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Transport Layer Protocols</a:t>
            </a:r>
            <a:br>
              <a:rPr lang="en-US" altLang="en-US" sz="1600" dirty="0"/>
            </a:br>
            <a:r>
              <a:rPr lang="en-US" altLang="en-US" dirty="0"/>
              <a:t>UDP</a:t>
            </a:r>
          </a:p>
        </p:txBody>
      </p:sp>
      <p:sp>
        <p:nvSpPr>
          <p:cNvPr id="6" name="Content Placeholder 2"/>
          <p:cNvSpPr>
            <a:spLocks noGrp="1"/>
          </p:cNvSpPr>
          <p:nvPr>
            <p:ph idx="1"/>
          </p:nvPr>
        </p:nvSpPr>
        <p:spPr>
          <a:xfrm>
            <a:off x="144064" y="798944"/>
            <a:ext cx="7425659" cy="1077481"/>
          </a:xfrm>
        </p:spPr>
        <p:txBody>
          <a:bodyPr/>
          <a:lstStyle/>
          <a:p>
            <a:r>
              <a:rPr lang="en-US" altLang="en-US" dirty="0"/>
              <a:t>Very little overhead or data checking</a:t>
            </a:r>
          </a:p>
          <a:p>
            <a:r>
              <a:rPr lang="en-US" altLang="en-US" dirty="0"/>
              <a:t>Best-effort delivery protocol (unreliable)</a:t>
            </a:r>
          </a:p>
          <a:p>
            <a:pPr lvl="1"/>
            <a:r>
              <a:rPr lang="en-US" altLang="en-US" dirty="0"/>
              <a:t>No acknowledgment that the data is received by the destination</a:t>
            </a:r>
          </a:p>
          <a:p>
            <a:pPr marL="0" indent="0">
              <a:buNone/>
            </a:pPr>
            <a:endParaRPr lang="en-CA" altLang="en-US" dirty="0"/>
          </a:p>
        </p:txBody>
      </p:sp>
      <p:pic>
        <p:nvPicPr>
          <p:cNvPr id="2" name="Picture 1" descr="Image shows how UDP segments are transmitted from sender to receiver as follows. Step 1: A file is sent to a server using the Trivial File Transfer Protocol (TFTP) application. UDP segments the data to be sent and sends all data, best-effort." title="UDP"/>
          <p:cNvPicPr>
            <a:picLocks noChangeAspect="1"/>
          </p:cNvPicPr>
          <p:nvPr/>
        </p:nvPicPr>
        <p:blipFill>
          <a:blip r:embed="rId4"/>
          <a:stretch>
            <a:fillRect/>
          </a:stretch>
        </p:blipFill>
        <p:spPr>
          <a:xfrm>
            <a:off x="1574276" y="2071293"/>
            <a:ext cx="4752434" cy="2583583"/>
          </a:xfrm>
          <a:prstGeom prst="rect">
            <a:avLst/>
          </a:prstGeom>
        </p:spPr>
      </p:pic>
    </p:spTree>
    <p:custDataLst>
      <p:tags r:id="rId1"/>
    </p:custDataLst>
    <p:extLst>
      <p:ext uri="{BB962C8B-B14F-4D97-AF65-F5344CB8AC3E}">
        <p14:creationId xmlns:p14="http://schemas.microsoft.com/office/powerpoint/2010/main" val="161669625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Transport Layer Protocols</a:t>
            </a:r>
            <a:br>
              <a:rPr lang="en-US" altLang="en-US" sz="1600" dirty="0"/>
            </a:br>
            <a:r>
              <a:rPr lang="en-US" altLang="en-US" dirty="0"/>
              <a:t>Video Explanation – Application Port Numbers</a:t>
            </a:r>
          </a:p>
        </p:txBody>
      </p:sp>
      <p:pic>
        <p:nvPicPr>
          <p:cNvPr id="2" name="Picture 1" descr="In this video explanation, you will learn about application port numbers&#10;Sort Port&#10;Destination Port&#10;Well Known Port Numbers" title="Application Port Numbers"/>
          <p:cNvPicPr>
            <a:picLocks noChangeAspect="1"/>
          </p:cNvPicPr>
          <p:nvPr/>
        </p:nvPicPr>
        <p:blipFill>
          <a:blip r:embed="rId4"/>
          <a:stretch>
            <a:fillRect/>
          </a:stretch>
        </p:blipFill>
        <p:spPr>
          <a:xfrm>
            <a:off x="1081087" y="990600"/>
            <a:ext cx="6981825" cy="3162300"/>
          </a:xfrm>
          <a:prstGeom prst="rect">
            <a:avLst/>
          </a:prstGeom>
        </p:spPr>
      </p:pic>
    </p:spTree>
    <p:custDataLst>
      <p:tags r:id="rId1"/>
    </p:custDataLst>
    <p:extLst>
      <p:ext uri="{BB962C8B-B14F-4D97-AF65-F5344CB8AC3E}">
        <p14:creationId xmlns:p14="http://schemas.microsoft.com/office/powerpoint/2010/main" val="51234291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23428"/>
            <a:ext cx="9144000" cy="757551"/>
          </a:xfrm>
        </p:spPr>
        <p:txBody>
          <a:bodyPr/>
          <a:lstStyle/>
          <a:p>
            <a:r>
              <a:rPr lang="en-US" altLang="en-US" sz="1600" dirty="0"/>
              <a:t>Application Port Numbers</a:t>
            </a:r>
            <a:r>
              <a:rPr lang="en-US" altLang="en-US" dirty="0"/>
              <a:t/>
            </a:r>
            <a:br>
              <a:rPr lang="en-US" altLang="en-US" dirty="0"/>
            </a:br>
            <a:r>
              <a:rPr lang="en-US" altLang="en-US" dirty="0"/>
              <a:t>Classify Application Port Numbers</a:t>
            </a:r>
          </a:p>
        </p:txBody>
      </p:sp>
      <p:pic>
        <p:nvPicPr>
          <p:cNvPr id="3" name="Picture 2" descr="table comparing World wide web protocols, their port number, transport protocol, application protocol, and description. First row: Port = 53, Trasport protocol = TCP, UDP, Application protocol = DNS, Description = The Domain Name Service (DNS) protocol finds the IP address associated with a registered Internet domain for Web, Email, and other Internet services. It uses UDP for requests and information transfer between DNS servers. TCP will be used for DNS responses if required. Second row: Port = 80, Transport protocol = TCP, Application protocol = HTTP, Description = Hypertext Transfer Protocol (HTTP) provides a set of rules for exchanging text, graphic images, sound, video, and other multimedia files on the World Wide Web. Third row: Port = 443, Transport protocol = TCP, UDP, Application protocol = HTTPS, Description = The browser uses encryption and authenticates your connection with webserver" title="World Wide Web Protocols"/>
          <p:cNvPicPr>
            <a:picLocks noChangeAspect="1"/>
          </p:cNvPicPr>
          <p:nvPr/>
        </p:nvPicPr>
        <p:blipFill>
          <a:blip r:embed="rId4"/>
          <a:stretch>
            <a:fillRect/>
          </a:stretch>
        </p:blipFill>
        <p:spPr>
          <a:xfrm>
            <a:off x="122549" y="790504"/>
            <a:ext cx="5768712" cy="2039598"/>
          </a:xfrm>
          <a:prstGeom prst="rect">
            <a:avLst/>
          </a:prstGeom>
        </p:spPr>
      </p:pic>
      <p:pic>
        <p:nvPicPr>
          <p:cNvPr id="4" name="Picture 3" descr=" table comparing Email and Identity Management protocols, their port number, transport protocol, application protocol, and description. First row: Port = 25, Transport protocol = TCP, Application protocol = SMTP, Description = Simple Mail Transfer Protocol is used to send email from clients to an email server. It may also be used to relay email messages from source to destination email servers. Second row: Port = 110, Transport protocol = TCP, Application protocol = POP3, Description = Post Office Protocol 3 is used by email clients to retrieve messages from an email server. Third row: Port = 143, Transport protocol = TCP, Application protocol = IMAP, Description = Internet Message Access Protocol is used to retrieve email messages from a server. It is more advanced than POP3 and offers a number of advantages. Fourth row: Port = 389, Tranport protocol = TCP, UDP, Application protocol = Lightweight Directory Access Protocol is used to maintain user identity directory information that can be shared across networks and systems. It can be used to manage information about users and network resources. It can be used to authenticate users on multiple computers." title="Email and Identity Management Protocols"/>
          <p:cNvPicPr>
            <a:picLocks noChangeAspect="1"/>
          </p:cNvPicPr>
          <p:nvPr/>
        </p:nvPicPr>
        <p:blipFill>
          <a:blip r:embed="rId5"/>
          <a:stretch>
            <a:fillRect/>
          </a:stretch>
        </p:blipFill>
        <p:spPr>
          <a:xfrm>
            <a:off x="141401" y="2846188"/>
            <a:ext cx="4382777" cy="1854252"/>
          </a:xfrm>
          <a:prstGeom prst="rect">
            <a:avLst/>
          </a:prstGeom>
        </p:spPr>
      </p:pic>
      <p:pic>
        <p:nvPicPr>
          <p:cNvPr id="5" name="Picture 4" descr=" table comparing remote access protocols, thir port number, transport protocol, application protocol, and description. First row: Port = 22, Tranport protocol = TCP, Application protocol = SSH, Description = Secure Shell or Secure Socket Shell provides a strong authentication and encrypted data transport between a client and remote computer. Like Telnet, it provides a command line on the remote computer. Second row: Port = 23, Tranport protocol = TCP, Application protocol = Telnet, Description = Telnet is an insecure remote access protocol that provides a command line on a remote computer. SSH is preferred for security reasons. Third row: Port = 3389, Transport protocol = TCP, UDP, Application protocol = RDP, Description = Remote desktop protocol was developed by Microsoft to provide remote access to the graphical desktop of a remote machine. It is useful for tech support situations, however it should be used with caution because it provides a remote user with complete control of the destination computer." title="Remote Access Protocols"/>
          <p:cNvPicPr>
            <a:picLocks noChangeAspect="1"/>
          </p:cNvPicPr>
          <p:nvPr/>
        </p:nvPicPr>
        <p:blipFill>
          <a:blip r:embed="rId6"/>
          <a:stretch>
            <a:fillRect/>
          </a:stretch>
        </p:blipFill>
        <p:spPr>
          <a:xfrm>
            <a:off x="4722242" y="2978871"/>
            <a:ext cx="4326902" cy="1602556"/>
          </a:xfrm>
          <a:prstGeom prst="rect">
            <a:avLst/>
          </a:prstGeom>
        </p:spPr>
      </p:pic>
    </p:spTree>
    <p:custDataLst>
      <p:tags r:id="rId1"/>
    </p:custDataLst>
    <p:extLst>
      <p:ext uri="{BB962C8B-B14F-4D97-AF65-F5344CB8AC3E}">
        <p14:creationId xmlns:p14="http://schemas.microsoft.com/office/powerpoint/2010/main" val="2949506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8E647C0-6983-443D-9868-22702DE4B7D3}"/>
              </a:ext>
            </a:extLst>
          </p:cNvPr>
          <p:cNvSpPr>
            <a:spLocks noGrp="1" noChangeArrowheads="1"/>
          </p:cNvSpPr>
          <p:nvPr>
            <p:ph type="title"/>
          </p:nvPr>
        </p:nvSpPr>
        <p:spPr>
          <a:xfrm>
            <a:off x="0" y="23428"/>
            <a:ext cx="9144000" cy="757551"/>
          </a:xfrm>
        </p:spPr>
        <p:txBody>
          <a:bodyPr/>
          <a:lstStyle/>
          <a:p>
            <a:r>
              <a:rPr lang="en-US" altLang="en-US" sz="1600" dirty="0"/>
              <a:t>Application Port Numbers</a:t>
            </a:r>
            <a:r>
              <a:rPr lang="en-US" altLang="en-US" dirty="0"/>
              <a:t/>
            </a:r>
            <a:br>
              <a:rPr lang="en-US" altLang="en-US" dirty="0"/>
            </a:br>
            <a:r>
              <a:rPr lang="en-US" altLang="en-US" dirty="0"/>
              <a:t>Classify Application Port Numbers (Cont.)</a:t>
            </a:r>
          </a:p>
        </p:txBody>
      </p:sp>
      <p:pic>
        <p:nvPicPr>
          <p:cNvPr id="6" name="Picture 5" descr="table comparing network operations protocols, their port number, transport protocol, application protocol, and description. Firts Row: Port = 67/68, Tranport protocol = UDP, Application protocol = DHCP, Description = Dynamic Host Configuration Protocol automatically provides IP addresses to network hosts and provides a way to manage those addresses. The DHCP server uses UDP port 67 and the client host uses UDP port 68. Second row: Port = 137-139, Tranport protocol = UDP, TCP, Application protocol = NetBIOS (NetBT), Description = NetBIOS over TCP/IP provides a system through which older computer applications can communicate over large TCP/IP networks. Different NetBT functions use different protocols and ports in this range. Third row: Port 161/162, Tranport protocol = UDP, Application protocol = SNMP, Description = Simple Network Management Protocol enables network administrators to monitor network operations from centralized monitoring stations. Fourth row: Port = 427, Tranport protocol = UDP, TCP, Application protocol = SLP, Description = Service Location Protocol allows computers and other devices to locate services on a LAN without previous configuration. Usually uses UDP, but can use TCP." title="Network Operations Protocols"/>
          <p:cNvPicPr>
            <a:picLocks noChangeAspect="1"/>
          </p:cNvPicPr>
          <p:nvPr/>
        </p:nvPicPr>
        <p:blipFill>
          <a:blip r:embed="rId4"/>
          <a:stretch>
            <a:fillRect/>
          </a:stretch>
        </p:blipFill>
        <p:spPr>
          <a:xfrm>
            <a:off x="150830" y="731173"/>
            <a:ext cx="4279768" cy="2074523"/>
          </a:xfrm>
          <a:prstGeom prst="rect">
            <a:avLst/>
          </a:prstGeom>
        </p:spPr>
      </p:pic>
      <p:pic>
        <p:nvPicPr>
          <p:cNvPr id="2" name="Picture 1" descr="table comparing file transport and management protocols, their port number, transport protocol, application protocol, and description. First row: Port = 20, Tranport Protocol = TCP, Application Protocol = FTP, Description = File transfer protocol. Used to transfer files between computers. Considered insecure, SSH file transfer protocol (SFTP, TCP port 22) should be used. Second row: Port = 21, Tranport protocol = TCP, Application protocol = FTP, Description = FTP uses TCP port 21 to establish a connection between the client and FTP server. In order to start a data transfer session. Third row: Port = 69, Tranport protocol = UDP, Application protocol = TFTP, Description = Trivial File Transfer Protocol utilizes less overhead than FTP. Fourth row: Port = 445, Tranport protocol = TCP, Application protocol = SMB/CIFS, Description = Server Message Block or Common Internet File System allow for sharing of files, printers, and other resources between nodes on a network. Fifth row: Port = 548, Tranport protocol TCP, UDP, Application protocol = AFP, Description = Apple Filing Protocol is a proprietary protocol developed by Apple to enable file services for macOS and classic Mac OS." title="File Transport an Management Protocols"/>
          <p:cNvPicPr>
            <a:picLocks noChangeAspect="1"/>
          </p:cNvPicPr>
          <p:nvPr/>
        </p:nvPicPr>
        <p:blipFill>
          <a:blip r:embed="rId5"/>
          <a:stretch>
            <a:fillRect/>
          </a:stretch>
        </p:blipFill>
        <p:spPr>
          <a:xfrm>
            <a:off x="3820604" y="2840468"/>
            <a:ext cx="5222449" cy="2109731"/>
          </a:xfrm>
          <a:prstGeom prst="rect">
            <a:avLst/>
          </a:prstGeom>
        </p:spPr>
      </p:pic>
    </p:spTree>
    <p:custDataLst>
      <p:tags r:id="rId1"/>
    </p:custDataLst>
    <p:extLst>
      <p:ext uri="{BB962C8B-B14F-4D97-AF65-F5344CB8AC3E}">
        <p14:creationId xmlns:p14="http://schemas.microsoft.com/office/powerpoint/2010/main" val="13400898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Wireless Protocols</a:t>
            </a:r>
            <a:br>
              <a:rPr lang="en-US" altLang="en-US" sz="1600" dirty="0"/>
            </a:br>
            <a:r>
              <a:rPr lang="en-US" altLang="en-US" dirty="0"/>
              <a:t>WLAN Protocols</a:t>
            </a:r>
          </a:p>
        </p:txBody>
      </p:sp>
      <p:pic>
        <p:nvPicPr>
          <p:cNvPr id="3" name="Picture 2" descr="a table listing the following standards of different Ethernet cable types. IEEE Standard: 802.11a, Maximum Speed: 54 Mb/s, Maximum Indoor Range: 115 ft (35 m), Frequency: 5 Ghz, Backwards Compatible: None. IEEE Standard: 802.11b, Maximum Speed: 11 Mb/s, Maximum Indoor Range: 115 ft (35 m), Frequency: 2.4 Ghz, Backwards Compatible: None. IEEE Standard: 802.11g, Maximum Speed: 54 Mb/s, Maximum Indoor Range: 125 ft (38 m), Frequency: 2.4 Ghz, Backwards Compatible: 802.11b. IEEE Standard: 802.11n, Maximum Speed: 600 Mb/s, Maximum Indoor Range: 230 ft (70 m), Frequency: 2.4 Ghz and 5 Ghz, Backwards Compatible: 802.11a/b/g. IEEE Standard: 802.11ac, Maximum Speed: 1.3 Gb/s (1300 Mb/s), Maximum Indoor Range: 115 ft (35 m), Frequency: 5 Ghz, Backwards Compatible: 802.11a/n." title="WLAN Protocols"/>
          <p:cNvPicPr>
            <a:picLocks noChangeAspect="1"/>
          </p:cNvPicPr>
          <p:nvPr/>
        </p:nvPicPr>
        <p:blipFill>
          <a:blip r:embed="rId4"/>
          <a:stretch>
            <a:fillRect/>
          </a:stretch>
        </p:blipFill>
        <p:spPr>
          <a:xfrm>
            <a:off x="971550" y="1614487"/>
            <a:ext cx="7200900" cy="1914525"/>
          </a:xfrm>
          <a:prstGeom prst="rect">
            <a:avLst/>
          </a:prstGeom>
        </p:spPr>
      </p:pic>
    </p:spTree>
    <p:custDataLst>
      <p:tags r:id="rId1"/>
    </p:custDataLst>
    <p:extLst>
      <p:ext uri="{BB962C8B-B14F-4D97-AF65-F5344CB8AC3E}">
        <p14:creationId xmlns:p14="http://schemas.microsoft.com/office/powerpoint/2010/main" val="306941548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D883308E-7BB4-412A-ADAC-4CAB36170DD9}"/>
              </a:ext>
            </a:extLst>
          </p:cNvPr>
          <p:cNvSpPr>
            <a:spLocks noGrp="1" noChangeArrowheads="1"/>
          </p:cNvSpPr>
          <p:nvPr>
            <p:ph type="title"/>
          </p:nvPr>
        </p:nvSpPr>
        <p:spPr>
          <a:xfrm>
            <a:off x="1" y="41393"/>
            <a:ext cx="4307079" cy="757551"/>
          </a:xfrm>
        </p:spPr>
        <p:txBody>
          <a:bodyPr/>
          <a:lstStyle/>
          <a:p>
            <a:r>
              <a:rPr lang="en-US" altLang="en-US" sz="1600" dirty="0"/>
              <a:t>Wireless Protocols</a:t>
            </a:r>
            <a:br>
              <a:rPr lang="en-US" altLang="en-US" sz="1600" dirty="0"/>
            </a:br>
            <a:r>
              <a:rPr lang="en-US" altLang="en-US" dirty="0"/>
              <a:t>Bluetooth, NFC, and RFID</a:t>
            </a:r>
          </a:p>
        </p:txBody>
      </p:sp>
      <p:sp>
        <p:nvSpPr>
          <p:cNvPr id="4" name="Content Placeholder 2"/>
          <p:cNvSpPr>
            <a:spLocks noGrp="1"/>
          </p:cNvSpPr>
          <p:nvPr>
            <p:ph idx="1"/>
          </p:nvPr>
        </p:nvSpPr>
        <p:spPr>
          <a:xfrm>
            <a:off x="144065" y="751809"/>
            <a:ext cx="4163015" cy="3953639"/>
          </a:xfrm>
        </p:spPr>
        <p:txBody>
          <a:bodyPr/>
          <a:lstStyle/>
          <a:p>
            <a:r>
              <a:rPr lang="en-US" altLang="en-US" dirty="0"/>
              <a:t>Bluetooth</a:t>
            </a:r>
          </a:p>
          <a:p>
            <a:pPr lvl="1"/>
            <a:r>
              <a:rPr lang="en-US" altLang="en-US" sz="1300" dirty="0"/>
              <a:t>Up to 7 devices to create a PAN</a:t>
            </a:r>
          </a:p>
          <a:p>
            <a:pPr lvl="1"/>
            <a:r>
              <a:rPr lang="en-US" altLang="en-US" sz="1300" dirty="0"/>
              <a:t>802.15.1</a:t>
            </a:r>
          </a:p>
          <a:p>
            <a:pPr lvl="1"/>
            <a:r>
              <a:rPr lang="en-US" altLang="en-US" sz="1300" dirty="0"/>
              <a:t>2.4 to 2.485 GHz radio frequency range</a:t>
            </a:r>
          </a:p>
          <a:p>
            <a:r>
              <a:rPr lang="en-US" altLang="en-US" dirty="0"/>
              <a:t>RFID</a:t>
            </a:r>
          </a:p>
          <a:p>
            <a:pPr lvl="1"/>
            <a:r>
              <a:rPr lang="en-US" altLang="en-US" sz="1300" dirty="0"/>
              <a:t>Passive or active tags used to identify items</a:t>
            </a:r>
          </a:p>
          <a:p>
            <a:pPr lvl="2"/>
            <a:r>
              <a:rPr lang="en-US" altLang="en-US" b="1" dirty="0"/>
              <a:t>Passive </a:t>
            </a:r>
            <a:r>
              <a:rPr lang="en-US" altLang="en-US" dirty="0"/>
              <a:t>– rely on RFID reader to activate and read</a:t>
            </a:r>
          </a:p>
          <a:p>
            <a:pPr lvl="2"/>
            <a:r>
              <a:rPr lang="en-US" altLang="en-US" b="1" dirty="0"/>
              <a:t>Active </a:t>
            </a:r>
            <a:r>
              <a:rPr lang="en-US" altLang="en-US" dirty="0"/>
              <a:t>– have a battery to broadcast the ID up to 100 meters</a:t>
            </a:r>
          </a:p>
          <a:p>
            <a:pPr lvl="1"/>
            <a:r>
              <a:rPr lang="en-US" altLang="en-US" sz="1300" dirty="0"/>
              <a:t>125 MHz to 960 MHz radio frequency range</a:t>
            </a:r>
          </a:p>
          <a:p>
            <a:r>
              <a:rPr lang="en-US" altLang="en-US" dirty="0"/>
              <a:t>NFC (Near Field Communication)</a:t>
            </a:r>
          </a:p>
          <a:p>
            <a:pPr lvl="1"/>
            <a:r>
              <a:rPr lang="en-US" altLang="en-US" sz="1300" dirty="0"/>
              <a:t>Devices must be in close proximity to exchange data</a:t>
            </a:r>
          </a:p>
          <a:p>
            <a:pPr lvl="1"/>
            <a:r>
              <a:rPr lang="en-US" altLang="en-US" sz="1300" dirty="0"/>
              <a:t>Used for payments, printing, public parking, etc.</a:t>
            </a:r>
          </a:p>
          <a:p>
            <a:pPr marL="0" indent="0">
              <a:buNone/>
            </a:pPr>
            <a:endParaRPr lang="en-CA" altLang="en-US" dirty="0"/>
          </a:p>
        </p:txBody>
      </p:sp>
      <p:pic>
        <p:nvPicPr>
          <p:cNvPr id="2" name="Picture 1" descr="iPhone screen for Bluetooth settings with the slider for Bluetooth pushed to the right (on)." title="Bluetooth"/>
          <p:cNvPicPr>
            <a:picLocks noChangeAspect="1"/>
          </p:cNvPicPr>
          <p:nvPr/>
        </p:nvPicPr>
        <p:blipFill>
          <a:blip r:embed="rId4"/>
          <a:stretch>
            <a:fillRect/>
          </a:stretch>
        </p:blipFill>
        <p:spPr>
          <a:xfrm>
            <a:off x="4364230" y="225352"/>
            <a:ext cx="1459484" cy="2249618"/>
          </a:xfrm>
          <a:prstGeom prst="rect">
            <a:avLst/>
          </a:prstGeom>
        </p:spPr>
      </p:pic>
      <p:pic>
        <p:nvPicPr>
          <p:cNvPr id="5" name="Picture 4" descr="a person scanning a barcode with and RFID barcode reader" title="RFID"/>
          <p:cNvPicPr>
            <a:picLocks noChangeAspect="1"/>
          </p:cNvPicPr>
          <p:nvPr/>
        </p:nvPicPr>
        <p:blipFill>
          <a:blip r:embed="rId5"/>
          <a:stretch>
            <a:fillRect/>
          </a:stretch>
        </p:blipFill>
        <p:spPr>
          <a:xfrm>
            <a:off x="5929459" y="1901377"/>
            <a:ext cx="2223253" cy="1494384"/>
          </a:xfrm>
          <a:prstGeom prst="rect">
            <a:avLst/>
          </a:prstGeom>
        </p:spPr>
      </p:pic>
      <p:pic>
        <p:nvPicPr>
          <p:cNvPr id="6" name="Picture 5" descr="a person using contactless NFC by waving a smartphone over an EFT POS terminal." title="NFC"/>
          <p:cNvPicPr>
            <a:picLocks noChangeAspect="1"/>
          </p:cNvPicPr>
          <p:nvPr/>
        </p:nvPicPr>
        <p:blipFill>
          <a:blip r:embed="rId6"/>
          <a:stretch>
            <a:fillRect/>
          </a:stretch>
        </p:blipFill>
        <p:spPr>
          <a:xfrm>
            <a:off x="4459497" y="3544478"/>
            <a:ext cx="2110445" cy="1160970"/>
          </a:xfrm>
          <a:prstGeom prst="rect">
            <a:avLst/>
          </a:prstGeom>
        </p:spPr>
      </p:pic>
    </p:spTree>
    <p:custDataLst>
      <p:tags r:id="rId1"/>
    </p:custDataLst>
    <p:extLst>
      <p:ext uri="{BB962C8B-B14F-4D97-AF65-F5344CB8AC3E}">
        <p14:creationId xmlns:p14="http://schemas.microsoft.com/office/powerpoint/2010/main" val="164156112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Wireless Protocols</a:t>
            </a:r>
            <a:br>
              <a:rPr lang="en-US" altLang="en-US" sz="1600" dirty="0"/>
            </a:br>
            <a:r>
              <a:rPr lang="en-US" altLang="en-US" dirty="0"/>
              <a:t>Zigbee and Z-Wave</a:t>
            </a:r>
            <a:r>
              <a:rPr lang="en-US" altLang="en-US" sz="1600" dirty="0"/>
              <a:t/>
            </a:r>
            <a:br>
              <a:rPr lang="en-US" altLang="en-US" sz="1600" dirty="0"/>
            </a:br>
            <a:endParaRPr lang="en-US" altLang="en-US" dirty="0"/>
          </a:p>
        </p:txBody>
      </p:sp>
      <p:sp>
        <p:nvSpPr>
          <p:cNvPr id="4" name="Content Placeholder 2"/>
          <p:cNvSpPr>
            <a:spLocks noGrp="1"/>
          </p:cNvSpPr>
          <p:nvPr>
            <p:ph idx="1"/>
          </p:nvPr>
        </p:nvSpPr>
        <p:spPr>
          <a:xfrm>
            <a:off x="144065" y="751809"/>
            <a:ext cx="4475070" cy="3810763"/>
          </a:xfrm>
        </p:spPr>
        <p:txBody>
          <a:bodyPr/>
          <a:lstStyle/>
          <a:p>
            <a:r>
              <a:rPr lang="en-US" altLang="en-US" dirty="0"/>
              <a:t>Zigbee</a:t>
            </a:r>
          </a:p>
          <a:p>
            <a:pPr lvl="1"/>
            <a:r>
              <a:rPr lang="en-US" altLang="en-US" dirty="0"/>
              <a:t>Requires a ZigBee Coordinator to manage client devices connected in a wireless mesh network.</a:t>
            </a:r>
          </a:p>
          <a:p>
            <a:pPr lvl="1"/>
            <a:r>
              <a:rPr lang="en-US" altLang="en-US" dirty="0"/>
              <a:t>Devices commonly managed from a cell phone app</a:t>
            </a:r>
          </a:p>
          <a:p>
            <a:pPr lvl="1"/>
            <a:r>
              <a:rPr lang="en-US" altLang="en-US" dirty="0"/>
              <a:t>IEEE 802.15.4 standard</a:t>
            </a:r>
          </a:p>
          <a:p>
            <a:pPr lvl="1"/>
            <a:r>
              <a:rPr lang="en-US" altLang="en-US" dirty="0"/>
              <a:t>868 MHz to 2.4 GHz range up to 20 meters, 65,000 devices, and data speeds up to 250 kb/s</a:t>
            </a:r>
            <a:endParaRPr lang="en-US" altLang="en-US" sz="1300" dirty="0"/>
          </a:p>
          <a:p>
            <a:r>
              <a:rPr lang="en-US" altLang="en-US" dirty="0"/>
              <a:t>Z-Wave</a:t>
            </a:r>
          </a:p>
          <a:p>
            <a:pPr lvl="1"/>
            <a:r>
              <a:rPr lang="en-US" altLang="en-US" dirty="0"/>
              <a:t>Proprietary standard, but public version available</a:t>
            </a:r>
          </a:p>
          <a:p>
            <a:pPr lvl="1"/>
            <a:r>
              <a:rPr lang="en-US" altLang="en-US" dirty="0"/>
              <a:t>232 devices can connect to a wireless mesh network with data speeds up to 100 kb/s.</a:t>
            </a:r>
          </a:p>
          <a:p>
            <a:pPr marL="0" indent="0">
              <a:buNone/>
            </a:pPr>
            <a:endParaRPr lang="en-CA" altLang="en-US" dirty="0"/>
          </a:p>
        </p:txBody>
      </p:sp>
      <p:pic>
        <p:nvPicPr>
          <p:cNvPr id="3" name="Picture 2" descr="a picture of a person holding a cell phone and pressing the screen to control smart home devices." title="wireless mesh network example"/>
          <p:cNvPicPr>
            <a:picLocks noChangeAspect="1"/>
          </p:cNvPicPr>
          <p:nvPr/>
        </p:nvPicPr>
        <p:blipFill rotWithShape="1">
          <a:blip r:embed="rId4"/>
          <a:srcRect t="1" b="595"/>
          <a:stretch/>
        </p:blipFill>
        <p:spPr>
          <a:xfrm>
            <a:off x="5584609" y="820132"/>
            <a:ext cx="3221989" cy="3459637"/>
          </a:xfrm>
          <a:prstGeom prst="rect">
            <a:avLst/>
          </a:prstGeom>
        </p:spPr>
      </p:pic>
    </p:spTree>
    <p:custDataLst>
      <p:tags r:id="rId1"/>
    </p:custDataLst>
    <p:extLst>
      <p:ext uri="{BB962C8B-B14F-4D97-AF65-F5344CB8AC3E}">
        <p14:creationId xmlns:p14="http://schemas.microsoft.com/office/powerpoint/2010/main" val="26662129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913ECD-8EB9-4FA0-B524-C5F4AD418B79}"/>
              </a:ext>
            </a:extLst>
          </p:cNvPr>
          <p:cNvSpPr>
            <a:spLocks noGrp="1" noChangeArrowheads="1"/>
          </p:cNvSpPr>
          <p:nvPr>
            <p:ph type="title"/>
          </p:nvPr>
        </p:nvSpPr>
        <p:spPr>
          <a:xfrm>
            <a:off x="0" y="41275"/>
            <a:ext cx="9144000" cy="757238"/>
          </a:xfrm>
        </p:spPr>
        <p:txBody>
          <a:bodyPr/>
          <a:lstStyle/>
          <a:p>
            <a:r>
              <a:rPr lang="en-US" altLang="en-US" sz="1600" dirty="0"/>
              <a:t/>
            </a:r>
            <a:br>
              <a:rPr lang="en-US" altLang="en-US" sz="1600" dirty="0"/>
            </a:br>
            <a:r>
              <a:rPr lang="en-US" altLang="en-US" sz="1600" dirty="0"/>
              <a:t>Wireless Protocols</a:t>
            </a:r>
            <a:br>
              <a:rPr lang="en-US" altLang="en-US" sz="1600" dirty="0"/>
            </a:br>
            <a:r>
              <a:rPr lang="en-US" altLang="en-US" dirty="0"/>
              <a:t>Cellular Generations</a:t>
            </a:r>
            <a:r>
              <a:rPr lang="en-US" altLang="en-US" sz="1600" dirty="0"/>
              <a:t/>
            </a:r>
            <a:br>
              <a:rPr lang="en-US" altLang="en-US" sz="1600" dirty="0"/>
            </a:br>
            <a:endParaRPr lang="en-US" altLang="en-US" dirty="0"/>
          </a:p>
        </p:txBody>
      </p:sp>
      <p:sp>
        <p:nvSpPr>
          <p:cNvPr id="2" name="Content Placeholder 1">
            <a:extLst>
              <a:ext uri="{FF2B5EF4-FFF2-40B4-BE49-F238E27FC236}">
                <a16:creationId xmlns:a16="http://schemas.microsoft.com/office/drawing/2014/main" id="{41A523F9-B2E9-4AD9-B6F9-C027E6B0975B}"/>
              </a:ext>
            </a:extLst>
          </p:cNvPr>
          <p:cNvSpPr>
            <a:spLocks noGrp="1"/>
          </p:cNvSpPr>
          <p:nvPr>
            <p:ph idx="1"/>
          </p:nvPr>
        </p:nvSpPr>
        <p:spPr/>
        <p:txBody>
          <a:bodyPr/>
          <a:lstStyle/>
          <a:p>
            <a:r>
              <a:rPr lang="en-US" altLang="en-US" dirty="0"/>
              <a:t>1G/2G – First generation was analog calls only. 2G introduced digital voice, conference calls, and caller ID with speeds less than 9.6 </a:t>
            </a:r>
            <a:r>
              <a:rPr lang="en-US" altLang="en-US" dirty="0" err="1"/>
              <a:t>Kb</a:t>
            </a:r>
            <a:r>
              <a:rPr lang="en-US" altLang="en-US" dirty="0"/>
              <a:t>/s</a:t>
            </a:r>
          </a:p>
          <a:p>
            <a:r>
              <a:rPr lang="en-US" altLang="en-US" b="1" dirty="0"/>
              <a:t>2.5G</a:t>
            </a:r>
            <a:r>
              <a:rPr lang="en-US" altLang="en-US" dirty="0"/>
              <a:t> – supports web browsing, short audio and video clips with speeds up to 237 </a:t>
            </a:r>
            <a:r>
              <a:rPr lang="en-US" altLang="en-US" dirty="0" err="1"/>
              <a:t>Kb</a:t>
            </a:r>
            <a:r>
              <a:rPr lang="en-US" altLang="en-US" dirty="0"/>
              <a:t>/s.</a:t>
            </a:r>
          </a:p>
          <a:p>
            <a:r>
              <a:rPr lang="en-US" altLang="en-US" b="1" dirty="0"/>
              <a:t>3G</a:t>
            </a:r>
            <a:r>
              <a:rPr lang="en-US" altLang="en-US" dirty="0"/>
              <a:t> – full motion </a:t>
            </a:r>
            <a:r>
              <a:rPr lang="en-US" altLang="en-US" b="1" dirty="0"/>
              <a:t>video and streaming music</a:t>
            </a:r>
            <a:r>
              <a:rPr lang="en-US" altLang="en-US" dirty="0"/>
              <a:t> at speeds up to 2 Mb/s</a:t>
            </a:r>
          </a:p>
          <a:p>
            <a:r>
              <a:rPr lang="en-US" altLang="en-US" b="1" dirty="0"/>
              <a:t>4G </a:t>
            </a:r>
            <a:r>
              <a:rPr lang="en-US" altLang="en-US" dirty="0"/>
              <a:t>- IPv6, IP-based voice, gaming services, high quality multimedia at speeds up to 672 Mb/s</a:t>
            </a:r>
          </a:p>
          <a:p>
            <a:r>
              <a:rPr lang="en-US" altLang="en-US" b="1" dirty="0"/>
              <a:t>LTE (Long Term Evolution) </a:t>
            </a:r>
            <a:r>
              <a:rPr lang="en-US" altLang="en-US" dirty="0"/>
              <a:t>– means it meets the 4G speed standards and improves connectivity while in motion. Speeds up to 100 Mb/s when mobile and up to 1 Gb/s when stationary.</a:t>
            </a:r>
          </a:p>
          <a:p>
            <a:r>
              <a:rPr lang="en-US" altLang="en-US" b="1" dirty="0"/>
              <a:t>5G</a:t>
            </a:r>
            <a:r>
              <a:rPr lang="en-US" altLang="en-US" dirty="0"/>
              <a:t> – supports augmented reality (AR), virtual reality (VR), smart homes, smart cars, and data transfer between devices. Download speeds up to 3 Gb/s; upload speeds up to 1.5 Gb/s.</a:t>
            </a:r>
          </a:p>
          <a:p>
            <a:endParaRPr lang="en-US" altLang="en-US" dirty="0"/>
          </a:p>
          <a:p>
            <a:endParaRPr lang="en-US" altLang="en-US" dirty="0"/>
          </a:p>
          <a:p>
            <a:endParaRPr lang="en-US" altLang="en-US" dirty="0"/>
          </a:p>
          <a:p>
            <a:endParaRPr lang="en-US" altLang="en-US" dirty="0"/>
          </a:p>
          <a:p>
            <a:endParaRPr lang="en-US" altLang="en-US" dirty="0"/>
          </a:p>
          <a:p>
            <a:endParaRPr lang="en-US" dirty="0"/>
          </a:p>
        </p:txBody>
      </p:sp>
    </p:spTree>
    <p:custDataLst>
      <p:tags r:id="rId1"/>
    </p:custDataLst>
    <p:extLst>
      <p:ext uri="{BB962C8B-B14F-4D97-AF65-F5344CB8AC3E}">
        <p14:creationId xmlns:p14="http://schemas.microsoft.com/office/powerpoint/2010/main" val="230989608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Services</a:t>
            </a:r>
            <a:r>
              <a:rPr lang="en-US" altLang="en-US" dirty="0"/>
              <a:t/>
            </a:r>
            <a:br>
              <a:rPr lang="en-US" altLang="en-US" dirty="0"/>
            </a:br>
            <a:r>
              <a:rPr lang="en-US" altLang="en-US" dirty="0"/>
              <a:t>Video Explanation – Network Services</a:t>
            </a:r>
          </a:p>
        </p:txBody>
      </p:sp>
      <p:pic>
        <p:nvPicPr>
          <p:cNvPr id="3" name="Picture 2" descr="In this video explanation, you will learn about network services:&#10;DHCP&#10;DNS&#10;HTTP" title="Network Services"/>
          <p:cNvPicPr>
            <a:picLocks noChangeAspect="1"/>
          </p:cNvPicPr>
          <p:nvPr/>
        </p:nvPicPr>
        <p:blipFill>
          <a:blip r:embed="rId4"/>
          <a:stretch>
            <a:fillRect/>
          </a:stretch>
        </p:blipFill>
        <p:spPr>
          <a:xfrm>
            <a:off x="1119187" y="1166812"/>
            <a:ext cx="6905625" cy="2809875"/>
          </a:xfrm>
          <a:prstGeom prst="rect">
            <a:avLst/>
          </a:prstGeom>
        </p:spPr>
      </p:pic>
    </p:spTree>
    <p:custDataLst>
      <p:tags r:id="rId1"/>
    </p:custDataLst>
    <p:extLst>
      <p:ext uri="{BB962C8B-B14F-4D97-AF65-F5344CB8AC3E}">
        <p14:creationId xmlns:p14="http://schemas.microsoft.com/office/powerpoint/2010/main" val="191093728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Services</a:t>
            </a:r>
            <a:r>
              <a:rPr lang="en-US" altLang="en-US" dirty="0"/>
              <a:t/>
            </a:r>
            <a:br>
              <a:rPr lang="en-US" altLang="en-US" dirty="0"/>
            </a:br>
            <a:r>
              <a:rPr lang="en-US" altLang="en-US" dirty="0"/>
              <a:t>Client – Server Roles</a:t>
            </a:r>
          </a:p>
        </p:txBody>
      </p:sp>
      <p:sp>
        <p:nvSpPr>
          <p:cNvPr id="4" name="Content Placeholder 2"/>
          <p:cNvSpPr>
            <a:spLocks noGrp="1"/>
          </p:cNvSpPr>
          <p:nvPr>
            <p:ph idx="1"/>
          </p:nvPr>
        </p:nvSpPr>
        <p:spPr>
          <a:xfrm>
            <a:off x="144065" y="1677971"/>
            <a:ext cx="2799160" cy="2884601"/>
          </a:xfrm>
        </p:spPr>
        <p:txBody>
          <a:bodyPr/>
          <a:lstStyle/>
          <a:p>
            <a:r>
              <a:rPr lang="en-US" altLang="en-US" sz="1600" dirty="0"/>
              <a:t>File Client and Server </a:t>
            </a:r>
          </a:p>
          <a:p>
            <a:r>
              <a:rPr lang="en-US" altLang="en-US" sz="1600" dirty="0"/>
              <a:t>Web Client and Server</a:t>
            </a:r>
          </a:p>
          <a:p>
            <a:r>
              <a:rPr lang="en-US" altLang="en-US" sz="1600" dirty="0"/>
              <a:t>Email Client and Server</a:t>
            </a:r>
            <a:endParaRPr lang="en-CA" altLang="en-US" sz="1600" dirty="0"/>
          </a:p>
        </p:txBody>
      </p:sp>
      <p:pic>
        <p:nvPicPr>
          <p:cNvPr id="2" name="Picture 1" descr="Image shows a switch connected to each of the following devices: File Client, File Server, Web server, email server, email client, web client" title="Clients and Servers"/>
          <p:cNvPicPr>
            <a:picLocks noChangeAspect="1"/>
          </p:cNvPicPr>
          <p:nvPr/>
        </p:nvPicPr>
        <p:blipFill>
          <a:blip r:embed="rId4"/>
          <a:stretch>
            <a:fillRect/>
          </a:stretch>
        </p:blipFill>
        <p:spPr>
          <a:xfrm>
            <a:off x="3317562" y="811884"/>
            <a:ext cx="4419488" cy="3867052"/>
          </a:xfrm>
          <a:prstGeom prst="rect">
            <a:avLst/>
          </a:prstGeom>
        </p:spPr>
      </p:pic>
    </p:spTree>
    <p:custDataLst>
      <p:tags r:id="rId1"/>
    </p:custDataLst>
    <p:extLst>
      <p:ext uri="{BB962C8B-B14F-4D97-AF65-F5344CB8AC3E}">
        <p14:creationId xmlns:p14="http://schemas.microsoft.com/office/powerpoint/2010/main" val="139476042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 and What Do You Already Know? </a:t>
            </a:r>
          </a:p>
        </p:txBody>
      </p:sp>
      <p:sp>
        <p:nvSpPr>
          <p:cNvPr id="7171" name="Rectangle 34"/>
          <p:cNvSpPr>
            <a:spLocks noGrp="1" noChangeArrowheads="1"/>
          </p:cNvSpPr>
          <p:nvPr>
            <p:ph idx="1"/>
          </p:nvPr>
        </p:nvSpPr>
        <p:spPr>
          <a:xfrm>
            <a:off x="145357" y="1018505"/>
            <a:ext cx="8853286" cy="3607739"/>
          </a:xfrm>
        </p:spPr>
        <p:txBody>
          <a:bodyPr/>
          <a:lstStyle/>
          <a:p>
            <a:pPr eaLnBrk="1" hangingPunct="1">
              <a:spcBef>
                <a:spcPct val="30000"/>
              </a:spcBef>
            </a:pPr>
            <a:r>
              <a:rPr lang="en-US" dirty="0"/>
              <a:t>Check Your Understanding activities used to be called Interactive Activities. They simply have a new name. They are designed to let students quickly determine if they understand the content and can proceed, or if they need to review. </a:t>
            </a:r>
          </a:p>
          <a:p>
            <a:pPr eaLnBrk="1" hangingPunct="1">
              <a:spcBef>
                <a:spcPct val="30000"/>
              </a:spcBef>
            </a:pPr>
            <a:r>
              <a:rPr lang="en-US" dirty="0"/>
              <a:t>Check Your Understanding activities </a:t>
            </a:r>
            <a:r>
              <a:rPr lang="en-US" b="1" i="1" dirty="0"/>
              <a:t>do not </a:t>
            </a:r>
            <a:r>
              <a:rPr lang="en-US" dirty="0"/>
              <a:t>affect student grades.</a:t>
            </a:r>
          </a:p>
          <a:p>
            <a:pPr eaLnBrk="1" hangingPunct="1">
              <a:spcBef>
                <a:spcPct val="30000"/>
              </a:spcBef>
            </a:pPr>
            <a:r>
              <a:rPr lang="en-US" dirty="0"/>
              <a:t>Activities listed as What Do You Already Know? are a type of activity in which we ask the student to simply take a guess! It is not meant to evaluate their knowledge. It is only meant to give them a head start in thinking about different topics before they are presented in the course. Students receive addition content in the form of feedback for </a:t>
            </a:r>
            <a:r>
              <a:rPr lang="en-US" b="1" i="1" dirty="0"/>
              <a:t>any</a:t>
            </a:r>
            <a:r>
              <a:rPr lang="en-US" dirty="0"/>
              <a:t> answers they select. </a:t>
            </a:r>
          </a:p>
          <a:p>
            <a:pPr eaLnBrk="1" hangingPunct="1">
              <a:spcBef>
                <a:spcPct val="30000"/>
              </a:spcBef>
            </a:pPr>
            <a:r>
              <a:rPr lang="en-US" dirty="0"/>
              <a:t>What Do You Already Know? activities </a:t>
            </a:r>
            <a:r>
              <a:rPr lang="en-US" b="1" i="1" dirty="0"/>
              <a:t>do not directly </a:t>
            </a:r>
            <a:r>
              <a:rPr lang="en-US" dirty="0"/>
              <a:t>affect student grades; however, the feedback may contain content which appears later in quizzes and exams, so it is important that students complete the What Do You Already Know? activities. </a:t>
            </a:r>
            <a:endParaRPr lang="en-US" dirty="0" smtClean="0"/>
          </a:p>
          <a:p>
            <a:pPr>
              <a:spcBef>
                <a:spcPct val="30000"/>
              </a:spcBef>
            </a:pPr>
            <a:r>
              <a:rPr lang="en-US" dirty="0"/>
              <a:t>There are no separate slides for these activities in the PPT. They are listed in the notes area of the slide that appears before these activities.</a:t>
            </a:r>
          </a:p>
          <a:p>
            <a:pPr eaLnBrk="1" hangingPunct="1">
              <a:spcBef>
                <a:spcPct val="30000"/>
              </a:spcBef>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Services</a:t>
            </a:r>
            <a:br>
              <a:rPr lang="en-US" altLang="en-US" sz="1600" dirty="0"/>
            </a:br>
            <a:r>
              <a:rPr lang="en-US" altLang="en-US" dirty="0"/>
              <a:t>DHCP Server</a:t>
            </a:r>
            <a:br>
              <a:rPr lang="en-US" altLang="en-US" dirty="0"/>
            </a:br>
            <a:endParaRPr lang="en-US" altLang="en-US" dirty="0"/>
          </a:p>
        </p:txBody>
      </p:sp>
      <p:sp>
        <p:nvSpPr>
          <p:cNvPr id="4" name="Content Placeholder 2"/>
          <p:cNvSpPr>
            <a:spLocks noGrp="1"/>
          </p:cNvSpPr>
          <p:nvPr>
            <p:ph idx="1"/>
          </p:nvPr>
        </p:nvSpPr>
        <p:spPr>
          <a:xfrm>
            <a:off x="106357" y="923828"/>
            <a:ext cx="7689609" cy="381098"/>
          </a:xfrm>
        </p:spPr>
        <p:txBody>
          <a:bodyPr/>
          <a:lstStyle/>
          <a:p>
            <a:r>
              <a:rPr lang="en-US" altLang="en-US" sz="1600" dirty="0"/>
              <a:t>A DCHP server provides IP addressing information.</a:t>
            </a:r>
            <a:endParaRPr lang="en-CA" altLang="en-US" sz="1600" dirty="0"/>
          </a:p>
        </p:txBody>
      </p:sp>
      <p:pic>
        <p:nvPicPr>
          <p:cNvPr id="3" name="Picture 2" descr="topology that shows three ISPs connected to the internet. Each Isp has a router DHCP server. An ISP DHCP server is also connected to the internet. A mobile worker is connected to ISP 1 using wireless. A corporate network is shown with three desktop computers connected to Switch1 and three other desktop computers connected to Switch2, which is connected to Switch1. Switch2 is also connected to a local DHCP server. Switch1 is connected to a router, which is connected to ISP2. A home and small business network is shown with three desktop computers connected to a wireless router, which is connected to ISP 3. The mobile worker and all the desktop computers are labeled as, ‘DHCP Clients”." title="Topology"/>
          <p:cNvPicPr>
            <a:picLocks noChangeAspect="1"/>
          </p:cNvPicPr>
          <p:nvPr/>
        </p:nvPicPr>
        <p:blipFill>
          <a:blip r:embed="rId4"/>
          <a:stretch>
            <a:fillRect/>
          </a:stretch>
        </p:blipFill>
        <p:spPr>
          <a:xfrm>
            <a:off x="1791092" y="1430625"/>
            <a:ext cx="4718906" cy="3279240"/>
          </a:xfrm>
          <a:prstGeom prst="rect">
            <a:avLst/>
          </a:prstGeom>
        </p:spPr>
      </p:pic>
    </p:spTree>
    <p:custDataLst>
      <p:tags r:id="rId1"/>
    </p:custDataLst>
    <p:extLst>
      <p:ext uri="{BB962C8B-B14F-4D97-AF65-F5344CB8AC3E}">
        <p14:creationId xmlns:p14="http://schemas.microsoft.com/office/powerpoint/2010/main" val="378099449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Services</a:t>
            </a:r>
            <a:br>
              <a:rPr lang="en-US" altLang="en-US" sz="1600" dirty="0"/>
            </a:br>
            <a:r>
              <a:rPr lang="en-US" altLang="en-US" dirty="0"/>
              <a:t>DNS Server</a:t>
            </a:r>
            <a:br>
              <a:rPr lang="en-US" altLang="en-US" dirty="0"/>
            </a:br>
            <a:endParaRPr lang="en-US" altLang="en-US" dirty="0"/>
          </a:p>
        </p:txBody>
      </p:sp>
      <p:sp>
        <p:nvSpPr>
          <p:cNvPr id="4" name="Content Placeholder 2"/>
          <p:cNvSpPr>
            <a:spLocks noGrp="1"/>
          </p:cNvSpPr>
          <p:nvPr>
            <p:ph idx="1"/>
          </p:nvPr>
        </p:nvSpPr>
        <p:spPr>
          <a:xfrm>
            <a:off x="106357" y="923827"/>
            <a:ext cx="7689609" cy="523973"/>
          </a:xfrm>
        </p:spPr>
        <p:txBody>
          <a:bodyPr/>
          <a:lstStyle/>
          <a:p>
            <a:r>
              <a:rPr lang="en-US" altLang="en-US" sz="1600" dirty="0"/>
              <a:t>A DNS server translates domain names such as cisco.com to an IP address.</a:t>
            </a:r>
            <a:endParaRPr lang="en-CA" altLang="en-US" sz="1600" dirty="0"/>
          </a:p>
        </p:txBody>
      </p:sp>
      <p:pic>
        <p:nvPicPr>
          <p:cNvPr id="2" name="Picture 1" descr="topology that shows a client and a DNS server connected to a network. The address bar of the browser on the client is magnified to show the domain name, ‘http://www.cisco.com’. Figure 2 on this page is the same topology as figure 1. Because devices use numbers, the DNS server matches the domain name, ‘www.cisco.com’ with the numeric address, ‘198.133.219.25’." title="DNS topology"/>
          <p:cNvPicPr>
            <a:picLocks noChangeAspect="1"/>
          </p:cNvPicPr>
          <p:nvPr/>
        </p:nvPicPr>
        <p:blipFill>
          <a:blip r:embed="rId4"/>
          <a:stretch>
            <a:fillRect/>
          </a:stretch>
        </p:blipFill>
        <p:spPr>
          <a:xfrm>
            <a:off x="1715678" y="1534079"/>
            <a:ext cx="5247244" cy="2863721"/>
          </a:xfrm>
          <a:prstGeom prst="rect">
            <a:avLst/>
          </a:prstGeom>
        </p:spPr>
      </p:pic>
    </p:spTree>
    <p:custDataLst>
      <p:tags r:id="rId1"/>
    </p:custDataLst>
    <p:extLst>
      <p:ext uri="{BB962C8B-B14F-4D97-AF65-F5344CB8AC3E}">
        <p14:creationId xmlns:p14="http://schemas.microsoft.com/office/powerpoint/2010/main" val="242453768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Services</a:t>
            </a:r>
            <a:br>
              <a:rPr lang="en-US" altLang="en-US" sz="1600" dirty="0"/>
            </a:br>
            <a:r>
              <a:rPr lang="en-US" altLang="en-US" dirty="0"/>
              <a:t>Print Server</a:t>
            </a:r>
            <a:br>
              <a:rPr lang="en-US" altLang="en-US" dirty="0"/>
            </a:br>
            <a:endParaRPr lang="en-US" altLang="en-US" dirty="0"/>
          </a:p>
        </p:txBody>
      </p:sp>
      <p:sp>
        <p:nvSpPr>
          <p:cNvPr id="4" name="Content Placeholder 2"/>
          <p:cNvSpPr>
            <a:spLocks noGrp="1"/>
          </p:cNvSpPr>
          <p:nvPr>
            <p:ph idx="1"/>
          </p:nvPr>
        </p:nvSpPr>
        <p:spPr>
          <a:xfrm>
            <a:off x="106357" y="923827"/>
            <a:ext cx="7689609" cy="2884601"/>
          </a:xfrm>
        </p:spPr>
        <p:txBody>
          <a:bodyPr/>
          <a:lstStyle/>
          <a:p>
            <a:r>
              <a:rPr lang="en-US" altLang="en-US" sz="1600" dirty="0"/>
              <a:t>A print server </a:t>
            </a:r>
          </a:p>
          <a:p>
            <a:pPr lvl="1"/>
            <a:r>
              <a:rPr lang="en-US" altLang="en-US" dirty="0"/>
              <a:t>Can control multiple printers</a:t>
            </a:r>
          </a:p>
          <a:p>
            <a:pPr lvl="1"/>
            <a:r>
              <a:rPr lang="en-US" altLang="en-US" dirty="0"/>
              <a:t>Provides client access to print resources</a:t>
            </a:r>
          </a:p>
          <a:p>
            <a:pPr lvl="1"/>
            <a:r>
              <a:rPr lang="en-US" altLang="en-US" dirty="0"/>
              <a:t>Allows centralized print job administration</a:t>
            </a:r>
          </a:p>
          <a:p>
            <a:pPr lvl="1"/>
            <a:r>
              <a:rPr lang="en-US" altLang="en-US" dirty="0"/>
              <a:t>Provides feedback to network clients</a:t>
            </a:r>
            <a:endParaRPr lang="en-CA" altLang="en-US" dirty="0"/>
          </a:p>
        </p:txBody>
      </p:sp>
    </p:spTree>
    <p:custDataLst>
      <p:tags r:id="rId1"/>
    </p:custDataLst>
    <p:extLst>
      <p:ext uri="{BB962C8B-B14F-4D97-AF65-F5344CB8AC3E}">
        <p14:creationId xmlns:p14="http://schemas.microsoft.com/office/powerpoint/2010/main" val="388988960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Services</a:t>
            </a:r>
            <a:br>
              <a:rPr lang="en-US" altLang="en-US" sz="1600" dirty="0"/>
            </a:br>
            <a:r>
              <a:rPr lang="en-US" altLang="en-US" dirty="0"/>
              <a:t>File Server</a:t>
            </a:r>
            <a:br>
              <a:rPr lang="en-US" altLang="en-US" dirty="0"/>
            </a:br>
            <a:endParaRPr lang="en-US" altLang="en-US" dirty="0"/>
          </a:p>
        </p:txBody>
      </p:sp>
      <p:sp>
        <p:nvSpPr>
          <p:cNvPr id="4" name="Content Placeholder 2"/>
          <p:cNvSpPr>
            <a:spLocks noGrp="1"/>
          </p:cNvSpPr>
          <p:nvPr>
            <p:ph idx="1"/>
          </p:nvPr>
        </p:nvSpPr>
        <p:spPr>
          <a:xfrm>
            <a:off x="5196832" y="1206631"/>
            <a:ext cx="3739779" cy="2884601"/>
          </a:xfrm>
        </p:spPr>
        <p:txBody>
          <a:bodyPr/>
          <a:lstStyle/>
          <a:p>
            <a:r>
              <a:rPr lang="en-US" altLang="en-US" sz="1600" dirty="0"/>
              <a:t>A file server allows clients to access files using a specific protocol</a:t>
            </a:r>
          </a:p>
          <a:p>
            <a:pPr lvl="1"/>
            <a:r>
              <a:rPr lang="en-US" altLang="en-US" dirty="0"/>
              <a:t>FTP (File Transfer Protocol)</a:t>
            </a:r>
          </a:p>
          <a:p>
            <a:pPr lvl="1"/>
            <a:r>
              <a:rPr lang="en-US" altLang="en-US" dirty="0"/>
              <a:t>FTPS (File Transfer Protocol Secure)</a:t>
            </a:r>
          </a:p>
          <a:p>
            <a:pPr lvl="1"/>
            <a:r>
              <a:rPr lang="en-US" altLang="en-US" dirty="0"/>
              <a:t>SFTP (Secure Shell File Transfer Protocol)</a:t>
            </a:r>
          </a:p>
          <a:p>
            <a:pPr lvl="1"/>
            <a:r>
              <a:rPr lang="en-US" altLang="en-US" dirty="0"/>
              <a:t>SCP (Secure Copy)</a:t>
            </a:r>
          </a:p>
        </p:txBody>
      </p:sp>
      <p:pic>
        <p:nvPicPr>
          <p:cNvPr id="2" name="Picture 1" descr="a topology that shows a client and a server connected to a network. The client opens the first connection to the server for control traffic. The client opens the second connection for data traffic. Data flows through the network between the devices." title="file server data flow"/>
          <p:cNvPicPr>
            <a:picLocks noChangeAspect="1"/>
          </p:cNvPicPr>
          <p:nvPr/>
        </p:nvPicPr>
        <p:blipFill>
          <a:blip r:embed="rId4"/>
          <a:stretch>
            <a:fillRect/>
          </a:stretch>
        </p:blipFill>
        <p:spPr>
          <a:xfrm>
            <a:off x="480767" y="1227686"/>
            <a:ext cx="4251145" cy="2461189"/>
          </a:xfrm>
          <a:prstGeom prst="rect">
            <a:avLst/>
          </a:prstGeom>
        </p:spPr>
      </p:pic>
    </p:spTree>
    <p:custDataLst>
      <p:tags r:id="rId1"/>
    </p:custDataLst>
    <p:extLst>
      <p:ext uri="{BB962C8B-B14F-4D97-AF65-F5344CB8AC3E}">
        <p14:creationId xmlns:p14="http://schemas.microsoft.com/office/powerpoint/2010/main" val="172605310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Services</a:t>
            </a:r>
            <a:br>
              <a:rPr lang="en-US" altLang="en-US" sz="1600" dirty="0"/>
            </a:br>
            <a:r>
              <a:rPr lang="en-US" altLang="en-US" dirty="0"/>
              <a:t>Web Server</a:t>
            </a:r>
            <a:br>
              <a:rPr lang="en-US" altLang="en-US" dirty="0"/>
            </a:br>
            <a:endParaRPr lang="en-US" altLang="en-US" dirty="0"/>
          </a:p>
        </p:txBody>
      </p:sp>
      <p:sp>
        <p:nvSpPr>
          <p:cNvPr id="4" name="Content Placeholder 2"/>
          <p:cNvSpPr>
            <a:spLocks noGrp="1"/>
          </p:cNvSpPr>
          <p:nvPr>
            <p:ph idx="1"/>
          </p:nvPr>
        </p:nvSpPr>
        <p:spPr>
          <a:xfrm>
            <a:off x="200626" y="1084082"/>
            <a:ext cx="3466499" cy="2884601"/>
          </a:xfrm>
        </p:spPr>
        <p:txBody>
          <a:bodyPr/>
          <a:lstStyle/>
          <a:p>
            <a:r>
              <a:rPr lang="en-US" altLang="en-US" sz="1600" dirty="0"/>
              <a:t>A web server provides web resources using these protocols</a:t>
            </a:r>
          </a:p>
          <a:p>
            <a:pPr lvl="1"/>
            <a:r>
              <a:rPr lang="en-US" altLang="en-US" dirty="0"/>
              <a:t>Hypertext Transfer Protocol (HTTP)</a:t>
            </a:r>
          </a:p>
          <a:p>
            <a:pPr lvl="2"/>
            <a:r>
              <a:rPr lang="en-US" altLang="en-US" dirty="0"/>
              <a:t>TCP port 80</a:t>
            </a:r>
          </a:p>
          <a:p>
            <a:pPr lvl="1"/>
            <a:r>
              <a:rPr lang="en-US" altLang="en-US" dirty="0"/>
              <a:t>Secure HTTP (HTTPS)</a:t>
            </a:r>
          </a:p>
          <a:p>
            <a:pPr lvl="2"/>
            <a:r>
              <a:rPr lang="en-US" altLang="en-US" dirty="0"/>
              <a:t>Secure Sockets Layer (SSL)</a:t>
            </a:r>
          </a:p>
          <a:p>
            <a:pPr lvl="2"/>
            <a:r>
              <a:rPr lang="en-US" altLang="en-US" dirty="0"/>
              <a:t>Transport Layer Security (TLS)</a:t>
            </a:r>
          </a:p>
          <a:p>
            <a:pPr lvl="2"/>
            <a:r>
              <a:rPr lang="en-US" altLang="en-US" dirty="0"/>
              <a:t>TCP port 443</a:t>
            </a:r>
          </a:p>
        </p:txBody>
      </p:sp>
      <p:pic>
        <p:nvPicPr>
          <p:cNvPr id="3" name="Picture 2" descr="a topology that shows a client and a HTTP server connected to a network. bove the server is shown the HTML code for the web page. The HTML code is being sent back to the client."/>
          <p:cNvPicPr>
            <a:picLocks noChangeAspect="1"/>
          </p:cNvPicPr>
          <p:nvPr/>
        </p:nvPicPr>
        <p:blipFill>
          <a:blip r:embed="rId4"/>
          <a:stretch>
            <a:fillRect/>
          </a:stretch>
        </p:blipFill>
        <p:spPr>
          <a:xfrm>
            <a:off x="3753256" y="876693"/>
            <a:ext cx="5057270" cy="3524103"/>
          </a:xfrm>
          <a:prstGeom prst="rect">
            <a:avLst/>
          </a:prstGeom>
        </p:spPr>
      </p:pic>
    </p:spTree>
    <p:custDataLst>
      <p:tags r:id="rId1"/>
    </p:custDataLst>
    <p:extLst>
      <p:ext uri="{BB962C8B-B14F-4D97-AF65-F5344CB8AC3E}">
        <p14:creationId xmlns:p14="http://schemas.microsoft.com/office/powerpoint/2010/main" val="15990794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Services</a:t>
            </a:r>
            <a:br>
              <a:rPr lang="en-US" altLang="en-US" sz="1600" dirty="0"/>
            </a:br>
            <a:r>
              <a:rPr lang="en-US" altLang="en-US" dirty="0"/>
              <a:t>Mail Server</a:t>
            </a:r>
            <a:br>
              <a:rPr lang="en-US" altLang="en-US" dirty="0"/>
            </a:br>
            <a:endParaRPr lang="en-US" altLang="en-US" dirty="0"/>
          </a:p>
        </p:txBody>
      </p:sp>
      <p:sp>
        <p:nvSpPr>
          <p:cNvPr id="4" name="Content Placeholder 2"/>
          <p:cNvSpPr>
            <a:spLocks noGrp="1"/>
          </p:cNvSpPr>
          <p:nvPr>
            <p:ph idx="1"/>
          </p:nvPr>
        </p:nvSpPr>
        <p:spPr>
          <a:xfrm>
            <a:off x="200627" y="1084082"/>
            <a:ext cx="3552224" cy="2884601"/>
          </a:xfrm>
        </p:spPr>
        <p:txBody>
          <a:bodyPr/>
          <a:lstStyle/>
          <a:p>
            <a:r>
              <a:rPr lang="en-US" altLang="en-US" sz="1600" dirty="0"/>
              <a:t>Email messages are stored in databases on mail servers</a:t>
            </a:r>
          </a:p>
          <a:p>
            <a:pPr lvl="1"/>
            <a:r>
              <a:rPr lang="en-US" altLang="en-US" dirty="0"/>
              <a:t>Client communicates with server in order to reach a different client</a:t>
            </a:r>
          </a:p>
          <a:p>
            <a:pPr lvl="1"/>
            <a:r>
              <a:rPr lang="en-US" altLang="en-US" dirty="0"/>
              <a:t>Protocol used to send email</a:t>
            </a:r>
          </a:p>
          <a:p>
            <a:pPr lvl="2"/>
            <a:r>
              <a:rPr lang="en-US" altLang="en-US" dirty="0"/>
              <a:t>Simple Mail Transfer Protocol (SMTP)</a:t>
            </a:r>
          </a:p>
          <a:p>
            <a:pPr lvl="1"/>
            <a:r>
              <a:rPr lang="en-US" altLang="en-US" dirty="0"/>
              <a:t>Protocols used to retrieve email</a:t>
            </a:r>
          </a:p>
          <a:p>
            <a:pPr lvl="2"/>
            <a:r>
              <a:rPr lang="en-US" altLang="en-US" dirty="0"/>
              <a:t>Post Office Protocol (POP)</a:t>
            </a:r>
          </a:p>
          <a:p>
            <a:pPr lvl="2"/>
            <a:r>
              <a:rPr lang="en-US" altLang="en-US" dirty="0"/>
              <a:t>Internet Message Access Protocol (IMAP)</a:t>
            </a:r>
          </a:p>
        </p:txBody>
      </p:sp>
      <p:pic>
        <p:nvPicPr>
          <p:cNvPr id="2" name="Picture 1" descr="a topology that shows a sender connected to Router1, which is connected to the internet. A recipient is connected to Router2, which is also connected to the internet. The mail server for ISP A is connected to a router, which is connected to the internet. The mail server for ISP is connected to a router, which is connected to the internet. The recipient is sending an email message to, ‘recipient@cisco.com’. The email message is forwarded from the sender to the web server at ISP A using SMTP. The web server at ISP A then forwards the email message to the web server at ISP B using SMTP. The web server at ISP B then forwards the email message to the recipient using IMAP or POP3." title="Mail server"/>
          <p:cNvPicPr>
            <a:picLocks noChangeAspect="1"/>
          </p:cNvPicPr>
          <p:nvPr/>
        </p:nvPicPr>
        <p:blipFill rotWithShape="1">
          <a:blip r:embed="rId4"/>
          <a:srcRect l="1932" t="3665" r="2921"/>
          <a:stretch/>
        </p:blipFill>
        <p:spPr>
          <a:xfrm>
            <a:off x="3827282" y="871857"/>
            <a:ext cx="4977353" cy="3887402"/>
          </a:xfrm>
          <a:prstGeom prst="rect">
            <a:avLst/>
          </a:prstGeom>
        </p:spPr>
      </p:pic>
    </p:spTree>
    <p:custDataLst>
      <p:tags r:id="rId1"/>
    </p:custDataLst>
    <p:extLst>
      <p:ext uri="{BB962C8B-B14F-4D97-AF65-F5344CB8AC3E}">
        <p14:creationId xmlns:p14="http://schemas.microsoft.com/office/powerpoint/2010/main" val="112682623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Services</a:t>
            </a:r>
            <a:br>
              <a:rPr lang="en-US" altLang="en-US" sz="1600" dirty="0"/>
            </a:br>
            <a:r>
              <a:rPr lang="en-US" altLang="en-US" dirty="0"/>
              <a:t>Proxy Server</a:t>
            </a:r>
            <a:br>
              <a:rPr lang="en-US" altLang="en-US" dirty="0"/>
            </a:br>
            <a:endParaRPr lang="en-US" altLang="en-US" dirty="0"/>
          </a:p>
        </p:txBody>
      </p:sp>
      <p:sp>
        <p:nvSpPr>
          <p:cNvPr id="4" name="Content Placeholder 2"/>
          <p:cNvSpPr>
            <a:spLocks noGrp="1"/>
          </p:cNvSpPr>
          <p:nvPr>
            <p:ph idx="1"/>
          </p:nvPr>
        </p:nvSpPr>
        <p:spPr>
          <a:xfrm>
            <a:off x="257187" y="895546"/>
            <a:ext cx="8283498" cy="695129"/>
          </a:xfrm>
        </p:spPr>
        <p:txBody>
          <a:bodyPr/>
          <a:lstStyle/>
          <a:p>
            <a:r>
              <a:rPr lang="en-US" altLang="en-US" sz="1600" dirty="0"/>
              <a:t>Proxy servers act on behalf of a client, thus hiding the real internal host</a:t>
            </a:r>
          </a:p>
          <a:p>
            <a:r>
              <a:rPr lang="en-US" altLang="en-US" sz="1600" dirty="0"/>
              <a:t>Used to cache frequently accessed web pages</a:t>
            </a:r>
            <a:endParaRPr lang="en-US" altLang="en-US" dirty="0"/>
          </a:p>
        </p:txBody>
      </p:sp>
      <p:pic>
        <p:nvPicPr>
          <p:cNvPr id="3" name="Picture 2" descr="a topology that shows a client and a proxy server connected to a router. The router is connected to the network. A HTTP server is also connected to the network. The client’s browser is magnified displaying a web page." title="Proxy server"/>
          <p:cNvPicPr>
            <a:picLocks noChangeAspect="1"/>
          </p:cNvPicPr>
          <p:nvPr/>
        </p:nvPicPr>
        <p:blipFill>
          <a:blip r:embed="rId4"/>
          <a:stretch>
            <a:fillRect/>
          </a:stretch>
        </p:blipFill>
        <p:spPr>
          <a:xfrm>
            <a:off x="1132001" y="1708361"/>
            <a:ext cx="5930835" cy="2995221"/>
          </a:xfrm>
          <a:prstGeom prst="rect">
            <a:avLst/>
          </a:prstGeom>
        </p:spPr>
      </p:pic>
    </p:spTree>
    <p:custDataLst>
      <p:tags r:id="rId1"/>
    </p:custDataLst>
    <p:extLst>
      <p:ext uri="{BB962C8B-B14F-4D97-AF65-F5344CB8AC3E}">
        <p14:creationId xmlns:p14="http://schemas.microsoft.com/office/powerpoint/2010/main" val="376535276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Services</a:t>
            </a:r>
            <a:br>
              <a:rPr lang="en-US" altLang="en-US" sz="1600" dirty="0"/>
            </a:br>
            <a:r>
              <a:rPr lang="en-US" altLang="en-US" dirty="0"/>
              <a:t>Authentication Server</a:t>
            </a:r>
            <a:br>
              <a:rPr lang="en-US" altLang="en-US" dirty="0"/>
            </a:br>
            <a:endParaRPr lang="en-US" altLang="en-US" dirty="0"/>
          </a:p>
        </p:txBody>
      </p:sp>
      <p:sp>
        <p:nvSpPr>
          <p:cNvPr id="4" name="Content Placeholder 2"/>
          <p:cNvSpPr>
            <a:spLocks noGrp="1"/>
          </p:cNvSpPr>
          <p:nvPr>
            <p:ph idx="1"/>
          </p:nvPr>
        </p:nvSpPr>
        <p:spPr>
          <a:xfrm>
            <a:off x="257187" y="895547"/>
            <a:ext cx="8283498" cy="757552"/>
          </a:xfrm>
        </p:spPr>
        <p:txBody>
          <a:bodyPr/>
          <a:lstStyle/>
          <a:p>
            <a:r>
              <a:rPr lang="en-US" altLang="en-US" sz="1600" dirty="0"/>
              <a:t>Authentication, Authorization, and Accounting (AAA) - Allows access to a network device or a particular network</a:t>
            </a:r>
            <a:endParaRPr lang="en-US" altLang="en-US" dirty="0"/>
          </a:p>
        </p:txBody>
      </p:sp>
      <p:pic>
        <p:nvPicPr>
          <p:cNvPr id="2" name="Picture 1" descr="topology shows a remote client connected to an AAA router which is connected to an AAA server. The four steps of the AAA authentication process are 1. The client establishes a connection with the router.2. The AAA router prompts the user for a username and password.3. The router authenticates the username and password using a remote AAA server.4. The user is provided access to the network based on information in the remote AAA server." title="AAA authentication process"/>
          <p:cNvPicPr>
            <a:picLocks noChangeAspect="1"/>
          </p:cNvPicPr>
          <p:nvPr/>
        </p:nvPicPr>
        <p:blipFill>
          <a:blip r:embed="rId4"/>
          <a:stretch>
            <a:fillRect/>
          </a:stretch>
        </p:blipFill>
        <p:spPr>
          <a:xfrm>
            <a:off x="1857080" y="1688048"/>
            <a:ext cx="5159260" cy="2788407"/>
          </a:xfrm>
          <a:prstGeom prst="rect">
            <a:avLst/>
          </a:prstGeom>
        </p:spPr>
      </p:pic>
    </p:spTree>
    <p:custDataLst>
      <p:tags r:id="rId1"/>
    </p:custDataLst>
    <p:extLst>
      <p:ext uri="{BB962C8B-B14F-4D97-AF65-F5344CB8AC3E}">
        <p14:creationId xmlns:p14="http://schemas.microsoft.com/office/powerpoint/2010/main" val="1354453100"/>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Services</a:t>
            </a:r>
            <a:br>
              <a:rPr lang="en-US" altLang="en-US" sz="1600" dirty="0"/>
            </a:br>
            <a:r>
              <a:rPr lang="en-US" altLang="en-US" dirty="0"/>
              <a:t>Syslog Server</a:t>
            </a:r>
            <a:br>
              <a:rPr lang="en-US" altLang="en-US" dirty="0"/>
            </a:br>
            <a:endParaRPr lang="en-US" altLang="en-US" dirty="0"/>
          </a:p>
        </p:txBody>
      </p:sp>
      <p:sp>
        <p:nvSpPr>
          <p:cNvPr id="4" name="Content Placeholder 2"/>
          <p:cNvSpPr>
            <a:spLocks noGrp="1"/>
          </p:cNvSpPr>
          <p:nvPr>
            <p:ph idx="1"/>
          </p:nvPr>
        </p:nvSpPr>
        <p:spPr>
          <a:xfrm>
            <a:off x="257187" y="895547"/>
            <a:ext cx="8283498" cy="380804"/>
          </a:xfrm>
        </p:spPr>
        <p:txBody>
          <a:bodyPr/>
          <a:lstStyle/>
          <a:p>
            <a:r>
              <a:rPr lang="en-US" altLang="en-US" sz="1600" dirty="0"/>
              <a:t>Syslog stores network messages sent by networking devices.</a:t>
            </a:r>
            <a:endParaRPr lang="en-US" altLang="en-US" dirty="0"/>
          </a:p>
        </p:txBody>
      </p:sp>
      <p:pic>
        <p:nvPicPr>
          <p:cNvPr id="3" name="Picture 2" descr="a router connected to a switch. Both are sending system messages to a Sys Log server." title="system messages"/>
          <p:cNvPicPr>
            <a:picLocks noChangeAspect="1"/>
          </p:cNvPicPr>
          <p:nvPr/>
        </p:nvPicPr>
        <p:blipFill>
          <a:blip r:embed="rId4"/>
          <a:stretch>
            <a:fillRect/>
          </a:stretch>
        </p:blipFill>
        <p:spPr>
          <a:xfrm>
            <a:off x="2620651" y="1547053"/>
            <a:ext cx="3571630" cy="2719753"/>
          </a:xfrm>
          <a:prstGeom prst="rect">
            <a:avLst/>
          </a:prstGeom>
        </p:spPr>
      </p:pic>
    </p:spTree>
    <p:custDataLst>
      <p:tags r:id="rId1"/>
    </p:custDataLst>
    <p:extLst>
      <p:ext uri="{BB962C8B-B14F-4D97-AF65-F5344CB8AC3E}">
        <p14:creationId xmlns:p14="http://schemas.microsoft.com/office/powerpoint/2010/main" val="99364313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solidFill>
                  <a:schemeClr val="accent5">
                    <a:lumMod val="40000"/>
                    <a:lumOff val="60000"/>
                  </a:schemeClr>
                </a:solidFill>
              </a:rPr>
              <a:t>5.3 Basic Network Devices</a:t>
            </a:r>
          </a:p>
        </p:txBody>
      </p:sp>
    </p:spTree>
    <p:custDataLst>
      <p:tags r:id="rId1"/>
    </p:custDataLst>
    <p:extLst>
      <p:ext uri="{BB962C8B-B14F-4D97-AF65-F5344CB8AC3E}">
        <p14:creationId xmlns:p14="http://schemas.microsoft.com/office/powerpoint/2010/main" val="143705239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5: Activities</a:t>
            </a:r>
          </a:p>
        </p:txBody>
      </p:sp>
      <p:sp>
        <p:nvSpPr>
          <p:cNvPr id="6147" name="Rectangle 34"/>
          <p:cNvSpPr>
            <a:spLocks noGrp="1" noChangeArrowheads="1"/>
          </p:cNvSpPr>
          <p:nvPr>
            <p:ph idx="1"/>
          </p:nvPr>
        </p:nvSpPr>
        <p:spPr>
          <a:xfrm>
            <a:off x="144065" y="760199"/>
            <a:ext cx="8853286" cy="32313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564753140"/>
              </p:ext>
            </p:extLst>
          </p:nvPr>
        </p:nvGraphicFramePr>
        <p:xfrm>
          <a:off x="457291" y="1122081"/>
          <a:ext cx="8229418" cy="3797895"/>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5.1.1.3</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Types of Networks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a:t>5.1.2.7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Internet Connection Types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5.2.1.1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 Explanation</a:t>
                      </a:r>
                    </a:p>
                  </a:txBody>
                  <a:tcPr marL="68580" marR="68580" marT="34290" marB="34290" anchor="ctr"/>
                </a:tc>
                <a:tc>
                  <a:txBody>
                    <a:bodyPr/>
                    <a:lstStyle/>
                    <a:p>
                      <a:r>
                        <a:rPr lang="en-US" sz="1100" dirty="0"/>
                        <a:t>Transport Layer Protocols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31953418"/>
                  </a:ext>
                </a:extLst>
              </a:tr>
              <a:tr h="292629">
                <a:tc>
                  <a:txBody>
                    <a:bodyPr/>
                    <a:lstStyle/>
                    <a:p>
                      <a:pPr algn="ctr"/>
                      <a:r>
                        <a:rPr lang="en-US" sz="1100" dirty="0"/>
                        <a:t>5.2.1.2</a:t>
                      </a:r>
                    </a:p>
                  </a:txBody>
                  <a:tcPr marL="68580" marR="68580" marT="34290" marB="34290" anchor="ctr"/>
                </a:tc>
                <a:tc>
                  <a:txBody>
                    <a:bodyPr/>
                    <a:lstStyle/>
                    <a:p>
                      <a:r>
                        <a:rPr lang="en-US" sz="1100" dirty="0"/>
                        <a:t>Interactive Activity</a:t>
                      </a:r>
                    </a:p>
                  </a:txBody>
                  <a:tcPr marL="68580" marR="68580" marT="34290" marB="34290" anchor="ctr"/>
                </a:tc>
                <a:tc>
                  <a:txBody>
                    <a:bodyPr/>
                    <a:lstStyle/>
                    <a:p>
                      <a:r>
                        <a:rPr lang="en-US" sz="1100" dirty="0"/>
                        <a:t>Transport Layer Protocols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276622034"/>
                  </a:ext>
                </a:extLst>
              </a:tr>
              <a:tr h="292629">
                <a:tc>
                  <a:txBody>
                    <a:bodyPr/>
                    <a:lstStyle/>
                    <a:p>
                      <a:pPr algn="ctr"/>
                      <a:r>
                        <a:rPr lang="en-US" sz="1100" dirty="0"/>
                        <a:t>5.2.1.6</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Transport Layer Protocols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435557263"/>
                  </a:ext>
                </a:extLst>
              </a:tr>
              <a:tr h="292629">
                <a:tc>
                  <a:txBody>
                    <a:bodyPr/>
                    <a:lstStyle/>
                    <a:p>
                      <a:pPr algn="ctr"/>
                      <a:r>
                        <a:rPr lang="en-US" sz="1100" dirty="0"/>
                        <a:t>5.2.2.1</a:t>
                      </a:r>
                    </a:p>
                  </a:txBody>
                  <a:tcPr marL="68580" marR="68580" marT="34290" marB="34290" anchor="ctr"/>
                </a:tc>
                <a:tc>
                  <a:txBody>
                    <a:bodyPr/>
                    <a:lstStyle/>
                    <a:p>
                      <a:r>
                        <a:rPr lang="en-US" sz="1100" dirty="0"/>
                        <a:t>Video Explanation</a:t>
                      </a:r>
                    </a:p>
                  </a:txBody>
                  <a:tcPr marL="68580" marR="68580" marT="34290" marB="34290" anchor="ctr"/>
                </a:tc>
                <a:tc>
                  <a:txBody>
                    <a:bodyPr/>
                    <a:lstStyle/>
                    <a:p>
                      <a:r>
                        <a:rPr lang="en-US" sz="1100" dirty="0"/>
                        <a:t>Application Port Numbers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453984857"/>
                  </a:ext>
                </a:extLst>
              </a:tr>
              <a:tr h="292629">
                <a:tc>
                  <a:txBody>
                    <a:bodyPr/>
                    <a:lstStyle/>
                    <a:p>
                      <a:pPr algn="ctr"/>
                      <a:r>
                        <a:rPr lang="en-US" sz="1100" dirty="0"/>
                        <a:t>5.2.2.3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Application Port Numbers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5.2.3.5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Wireless Protocols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5.2.4.1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Explanation</a:t>
                      </a:r>
                      <a:endParaRPr lang="en-US" sz="1100" dirty="0"/>
                    </a:p>
                  </a:txBody>
                  <a:tcPr marL="68580" marR="68580" marT="34290" marB="34290" anchor="ctr"/>
                </a:tc>
                <a:tc>
                  <a:txBody>
                    <a:bodyPr/>
                    <a:lstStyle/>
                    <a:p>
                      <a:r>
                        <a:rPr lang="en-US" sz="1100" dirty="0"/>
                        <a:t>Network Services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5.2.4.12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Network Services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a:t>5.3.1.1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Explanation</a:t>
                      </a:r>
                      <a:endParaRPr lang="en-US" sz="1100" dirty="0"/>
                    </a:p>
                  </a:txBody>
                  <a:tcPr marL="68580" marR="68580" marT="34290" marB="34290" anchor="ctr"/>
                </a:tc>
                <a:tc>
                  <a:txBody>
                    <a:bodyPr/>
                    <a:lstStyle/>
                    <a:p>
                      <a:r>
                        <a:rPr lang="en-US" sz="1100" dirty="0"/>
                        <a:t>Basic Network Devices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a:t>5.3.1.7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Basic Network Devices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Basic Network Devices</a:t>
            </a:r>
            <a:r>
              <a:rPr lang="en-US" altLang="en-US" dirty="0"/>
              <a:t/>
            </a:r>
            <a:br>
              <a:rPr lang="en-US" altLang="en-US" dirty="0"/>
            </a:br>
            <a:r>
              <a:rPr lang="en-US" altLang="en-US" dirty="0"/>
              <a:t>Video Explanation - Basic Network Devices</a:t>
            </a:r>
          </a:p>
        </p:txBody>
      </p:sp>
      <p:pic>
        <p:nvPicPr>
          <p:cNvPr id="2" name="Picture 1" descr="In this video explanation, you will learn about basic network devices:&#10;Switches&#10;Routers" title="Basic Network Devices"/>
          <p:cNvPicPr>
            <a:picLocks noChangeAspect="1"/>
          </p:cNvPicPr>
          <p:nvPr/>
        </p:nvPicPr>
        <p:blipFill>
          <a:blip r:embed="rId4"/>
          <a:stretch>
            <a:fillRect/>
          </a:stretch>
        </p:blipFill>
        <p:spPr>
          <a:xfrm>
            <a:off x="809625" y="1385887"/>
            <a:ext cx="7524750" cy="2371725"/>
          </a:xfrm>
          <a:prstGeom prst="rect">
            <a:avLst/>
          </a:prstGeom>
        </p:spPr>
      </p:pic>
    </p:spTree>
    <p:custDataLst>
      <p:tags r:id="rId1"/>
    </p:custDataLst>
    <p:extLst>
      <p:ext uri="{BB962C8B-B14F-4D97-AF65-F5344CB8AC3E}">
        <p14:creationId xmlns:p14="http://schemas.microsoft.com/office/powerpoint/2010/main" val="345657200"/>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 y="2648"/>
            <a:ext cx="9144000" cy="757551"/>
          </a:xfrm>
        </p:spPr>
        <p:txBody>
          <a:bodyPr/>
          <a:lstStyle/>
          <a:p>
            <a:r>
              <a:rPr lang="en-US" altLang="en-US" sz="1600" dirty="0"/>
              <a:t/>
            </a:r>
            <a:br>
              <a:rPr lang="en-US" altLang="en-US" sz="1600" dirty="0"/>
            </a:br>
            <a:r>
              <a:rPr lang="en-US" altLang="en-US" sz="1600" dirty="0"/>
              <a:t>Basic Network Devices</a:t>
            </a:r>
            <a:br>
              <a:rPr lang="en-US" altLang="en-US" sz="1600" dirty="0"/>
            </a:br>
            <a:r>
              <a:rPr lang="en-US" altLang="en-US" dirty="0"/>
              <a:t>Network Interface Card</a:t>
            </a:r>
            <a:br>
              <a:rPr lang="en-US" altLang="en-US" dirty="0"/>
            </a:br>
            <a:endParaRPr lang="en-US" altLang="en-US" dirty="0"/>
          </a:p>
        </p:txBody>
      </p:sp>
      <p:sp>
        <p:nvSpPr>
          <p:cNvPr id="3" name="Content Placeholder 2"/>
          <p:cNvSpPr>
            <a:spLocks noGrp="1"/>
          </p:cNvSpPr>
          <p:nvPr>
            <p:ph idx="1"/>
          </p:nvPr>
        </p:nvSpPr>
        <p:spPr>
          <a:xfrm>
            <a:off x="144065" y="798944"/>
            <a:ext cx="8853286" cy="353581"/>
          </a:xfrm>
        </p:spPr>
        <p:txBody>
          <a:bodyPr/>
          <a:lstStyle/>
          <a:p>
            <a:r>
              <a:rPr lang="en-US" altLang="en-US" dirty="0"/>
              <a:t>Todays computers have wired and/or wireless network capability.</a:t>
            </a:r>
          </a:p>
          <a:p>
            <a:pPr marL="0" indent="0">
              <a:buNone/>
            </a:pPr>
            <a:endParaRPr lang="en-CA" altLang="en-US" dirty="0"/>
          </a:p>
        </p:txBody>
      </p:sp>
      <p:pic>
        <p:nvPicPr>
          <p:cNvPr id="2" name="Picture 1" descr="images of the following three different network interface cards (NICs): Ethernet PCI Express interface card, Wireless PCI Express interface card, and a Wireless USB." title="NIC"/>
          <p:cNvPicPr>
            <a:picLocks noChangeAspect="1"/>
          </p:cNvPicPr>
          <p:nvPr/>
        </p:nvPicPr>
        <p:blipFill>
          <a:blip r:embed="rId4"/>
          <a:stretch>
            <a:fillRect/>
          </a:stretch>
        </p:blipFill>
        <p:spPr>
          <a:xfrm>
            <a:off x="1668545" y="1244977"/>
            <a:ext cx="5129605" cy="3475838"/>
          </a:xfrm>
          <a:prstGeom prst="rect">
            <a:avLst/>
          </a:prstGeom>
        </p:spPr>
      </p:pic>
    </p:spTree>
    <p:custDataLst>
      <p:tags r:id="rId1"/>
    </p:custDataLst>
    <p:extLst>
      <p:ext uri="{BB962C8B-B14F-4D97-AF65-F5344CB8AC3E}">
        <p14:creationId xmlns:p14="http://schemas.microsoft.com/office/powerpoint/2010/main" val="124412290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 y="2648"/>
            <a:ext cx="4337198" cy="757551"/>
          </a:xfrm>
        </p:spPr>
        <p:txBody>
          <a:bodyPr/>
          <a:lstStyle/>
          <a:p>
            <a:r>
              <a:rPr lang="en-US" altLang="en-US" sz="1600" dirty="0"/>
              <a:t/>
            </a:r>
            <a:br>
              <a:rPr lang="en-US" altLang="en-US" sz="1600" dirty="0"/>
            </a:br>
            <a:r>
              <a:rPr lang="en-US" altLang="en-US" sz="1600" dirty="0"/>
              <a:t>Basic Network Devices</a:t>
            </a:r>
            <a:br>
              <a:rPr lang="en-US" altLang="en-US" sz="1600" dirty="0"/>
            </a:br>
            <a:r>
              <a:rPr lang="en-US" altLang="en-US" dirty="0"/>
              <a:t>Repeaters, Bridges, and Hubs</a:t>
            </a:r>
            <a:r>
              <a:rPr lang="en-US" altLang="en-US" sz="1600" dirty="0"/>
              <a:t/>
            </a:r>
            <a:br>
              <a:rPr lang="en-US" altLang="en-US" sz="1600" dirty="0"/>
            </a:br>
            <a:endParaRPr lang="en-US" altLang="en-US" dirty="0"/>
          </a:p>
        </p:txBody>
      </p:sp>
      <p:sp>
        <p:nvSpPr>
          <p:cNvPr id="3" name="Content Placeholder 2"/>
          <p:cNvSpPr>
            <a:spLocks noGrp="1"/>
          </p:cNvSpPr>
          <p:nvPr>
            <p:ph idx="1"/>
          </p:nvPr>
        </p:nvSpPr>
        <p:spPr>
          <a:xfrm>
            <a:off x="144065" y="798944"/>
            <a:ext cx="3324999" cy="2491009"/>
          </a:xfrm>
        </p:spPr>
        <p:txBody>
          <a:bodyPr/>
          <a:lstStyle/>
          <a:p>
            <a:r>
              <a:rPr lang="en-US" altLang="en-US" b="1" dirty="0"/>
              <a:t>Repeaters</a:t>
            </a:r>
            <a:r>
              <a:rPr lang="en-US" altLang="en-US" dirty="0"/>
              <a:t> – Also called extenders because they regenerate the signal so it can be sent further.</a:t>
            </a:r>
          </a:p>
          <a:p>
            <a:r>
              <a:rPr lang="en-US" altLang="en-US" b="1" dirty="0"/>
              <a:t>Hub</a:t>
            </a:r>
            <a:r>
              <a:rPr lang="en-US" altLang="en-US" dirty="0"/>
              <a:t> – Receives data on one port and sends to all other ports.</a:t>
            </a:r>
          </a:p>
          <a:p>
            <a:r>
              <a:rPr lang="en-US" altLang="en-US" b="1" dirty="0"/>
              <a:t>Bridge</a:t>
            </a:r>
            <a:r>
              <a:rPr lang="en-US" altLang="en-US" dirty="0"/>
              <a:t> – Divides a network into two or more segments and tracks which device is on each segment.</a:t>
            </a:r>
          </a:p>
          <a:p>
            <a:pPr marL="0" indent="0">
              <a:buNone/>
            </a:pPr>
            <a:endParaRPr lang="en-CA" altLang="en-US" dirty="0"/>
          </a:p>
        </p:txBody>
      </p:sp>
      <p:pic>
        <p:nvPicPr>
          <p:cNvPr id="4" name="Picture 3" descr="topology shows a network cable with a repeater. On one side of the repeater is a weakened signal. As the signal passes through the repeater it is regenerated and passed on to the next device. " title="repeater"/>
          <p:cNvPicPr>
            <a:picLocks noChangeAspect="1"/>
          </p:cNvPicPr>
          <p:nvPr/>
        </p:nvPicPr>
        <p:blipFill>
          <a:blip r:embed="rId4"/>
          <a:stretch>
            <a:fillRect/>
          </a:stretch>
        </p:blipFill>
        <p:spPr>
          <a:xfrm>
            <a:off x="4461024" y="620234"/>
            <a:ext cx="2671073" cy="1471079"/>
          </a:xfrm>
          <a:prstGeom prst="rect">
            <a:avLst/>
          </a:prstGeom>
        </p:spPr>
      </p:pic>
      <p:pic>
        <p:nvPicPr>
          <p:cNvPr id="6" name="Picture 5" descr="topology that shows four desktop computers, a server, and a printer connected to a central hub. " title="hub"/>
          <p:cNvPicPr>
            <a:picLocks noChangeAspect="1"/>
          </p:cNvPicPr>
          <p:nvPr/>
        </p:nvPicPr>
        <p:blipFill>
          <a:blip r:embed="rId5"/>
          <a:stretch>
            <a:fillRect/>
          </a:stretch>
        </p:blipFill>
        <p:spPr>
          <a:xfrm>
            <a:off x="5883003" y="2380528"/>
            <a:ext cx="2753149" cy="1800520"/>
          </a:xfrm>
          <a:prstGeom prst="rect">
            <a:avLst/>
          </a:prstGeom>
        </p:spPr>
      </p:pic>
      <p:pic>
        <p:nvPicPr>
          <p:cNvPr id="7" name="Picture 6" descr="Topology that shows the following two LAN segments separated by a bridge. Segment 1 has a desktop computer, a server, and a printer connected to a central hub, which is connected to the bridge. Segment 2 has two desktop computers connected to a central hub, which is connected to the bridge." title="bridge"/>
          <p:cNvPicPr>
            <a:picLocks noChangeAspect="1"/>
          </p:cNvPicPr>
          <p:nvPr/>
        </p:nvPicPr>
        <p:blipFill>
          <a:blip r:embed="rId6"/>
          <a:stretch>
            <a:fillRect/>
          </a:stretch>
        </p:blipFill>
        <p:spPr>
          <a:xfrm>
            <a:off x="1660419" y="3328053"/>
            <a:ext cx="3870414" cy="1688821"/>
          </a:xfrm>
          <a:prstGeom prst="rect">
            <a:avLst/>
          </a:prstGeom>
        </p:spPr>
      </p:pic>
    </p:spTree>
    <p:custDataLst>
      <p:tags r:id="rId1"/>
    </p:custDataLst>
    <p:extLst>
      <p:ext uri="{BB962C8B-B14F-4D97-AF65-F5344CB8AC3E}">
        <p14:creationId xmlns:p14="http://schemas.microsoft.com/office/powerpoint/2010/main" val="15566201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41929" y="912065"/>
            <a:ext cx="3324999" cy="4155319"/>
          </a:xfrm>
        </p:spPr>
        <p:txBody>
          <a:bodyPr/>
          <a:lstStyle/>
          <a:p>
            <a:r>
              <a:rPr lang="en-US" altLang="en-US" dirty="0"/>
              <a:t>Ethernet switches record MAC addresses for each device connected to the switch.</a:t>
            </a:r>
          </a:p>
          <a:p>
            <a:pPr lvl="1"/>
            <a:r>
              <a:rPr lang="en-US" altLang="en-US" dirty="0"/>
              <a:t>Data is sent to a specific device if the MAC address of that device is in the MAC address table.</a:t>
            </a:r>
          </a:p>
          <a:p>
            <a:pPr lvl="1"/>
            <a:r>
              <a:rPr lang="en-US" altLang="en-US" dirty="0"/>
              <a:t>Managed switches are used in a company environment and have additional features.</a:t>
            </a:r>
          </a:p>
          <a:p>
            <a:pPr lvl="1"/>
            <a:r>
              <a:rPr lang="en-US" altLang="en-US" dirty="0"/>
              <a:t>Unmanaged switches are used in home or a small business network.</a:t>
            </a:r>
          </a:p>
          <a:p>
            <a:pPr marL="0" indent="0">
              <a:buNone/>
            </a:pPr>
            <a:endParaRPr lang="en-CA" altLang="en-US" dirty="0"/>
          </a:p>
        </p:txBody>
      </p:sp>
      <p:sp>
        <p:nvSpPr>
          <p:cNvPr id="5" name="Rectangle 2"/>
          <p:cNvSpPr>
            <a:spLocks noGrp="1" noChangeArrowheads="1"/>
          </p:cNvSpPr>
          <p:nvPr>
            <p:ph type="title"/>
          </p:nvPr>
        </p:nvSpPr>
        <p:spPr>
          <a:xfrm>
            <a:off x="1" y="2648"/>
            <a:ext cx="9144000" cy="757551"/>
          </a:xfrm>
        </p:spPr>
        <p:txBody>
          <a:bodyPr/>
          <a:lstStyle/>
          <a:p>
            <a:r>
              <a:rPr lang="en-US" altLang="en-US" sz="1600" dirty="0"/>
              <a:t/>
            </a:r>
            <a:br>
              <a:rPr lang="en-US" altLang="en-US" sz="1600" dirty="0"/>
            </a:br>
            <a:r>
              <a:rPr lang="en-US" altLang="en-US" sz="1600" dirty="0"/>
              <a:t>Basic Network Devices</a:t>
            </a:r>
            <a:br>
              <a:rPr lang="en-US" altLang="en-US" sz="1600" dirty="0"/>
            </a:br>
            <a:r>
              <a:rPr lang="en-US" altLang="en-US" dirty="0"/>
              <a:t>Switches</a:t>
            </a:r>
            <a:r>
              <a:rPr lang="en-US" altLang="en-US" sz="1600" dirty="0"/>
              <a:t/>
            </a:r>
            <a:br>
              <a:rPr lang="en-US" altLang="en-US" sz="1600" dirty="0"/>
            </a:br>
            <a:endParaRPr lang="en-US" altLang="en-US" dirty="0"/>
          </a:p>
        </p:txBody>
      </p:sp>
      <p:pic>
        <p:nvPicPr>
          <p:cNvPr id="2" name="Picture 1" descr="a topology that shows four desktop computers, a server, and a printer connected to a central switch." title="Switches"/>
          <p:cNvPicPr>
            <a:picLocks noChangeAspect="1"/>
          </p:cNvPicPr>
          <p:nvPr/>
        </p:nvPicPr>
        <p:blipFill>
          <a:blip r:embed="rId4"/>
          <a:stretch>
            <a:fillRect/>
          </a:stretch>
        </p:blipFill>
        <p:spPr>
          <a:xfrm>
            <a:off x="593889" y="913291"/>
            <a:ext cx="4458682" cy="3390781"/>
          </a:xfrm>
          <a:prstGeom prst="rect">
            <a:avLst/>
          </a:prstGeom>
        </p:spPr>
      </p:pic>
    </p:spTree>
    <p:custDataLst>
      <p:tags r:id="rId1"/>
    </p:custDataLst>
    <p:extLst>
      <p:ext uri="{BB962C8B-B14F-4D97-AF65-F5344CB8AC3E}">
        <p14:creationId xmlns:p14="http://schemas.microsoft.com/office/powerpoint/2010/main" val="46312202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919" y="988182"/>
            <a:ext cx="4475069" cy="3131332"/>
          </a:xfrm>
        </p:spPr>
        <p:txBody>
          <a:bodyPr/>
          <a:lstStyle/>
          <a:p>
            <a:r>
              <a:rPr lang="en-US" altLang="en-US" b="1" dirty="0"/>
              <a:t>Wireless access points (APs) </a:t>
            </a:r>
            <a:r>
              <a:rPr lang="en-US" altLang="en-US" dirty="0"/>
              <a:t>– provide access to a wireless network for a limited range.</a:t>
            </a:r>
          </a:p>
          <a:p>
            <a:pPr marL="0" indent="0">
              <a:buNone/>
            </a:pPr>
            <a:endParaRPr lang="en-CA" altLang="en-US" dirty="0"/>
          </a:p>
        </p:txBody>
      </p:sp>
      <p:sp>
        <p:nvSpPr>
          <p:cNvPr id="5" name="Rectangle 2"/>
          <p:cNvSpPr>
            <a:spLocks noGrp="1" noChangeArrowheads="1"/>
          </p:cNvSpPr>
          <p:nvPr>
            <p:ph type="title"/>
          </p:nvPr>
        </p:nvSpPr>
        <p:spPr>
          <a:xfrm>
            <a:off x="1" y="2648"/>
            <a:ext cx="9144000" cy="757551"/>
          </a:xfrm>
        </p:spPr>
        <p:txBody>
          <a:bodyPr/>
          <a:lstStyle/>
          <a:p>
            <a:r>
              <a:rPr lang="en-US" altLang="en-US" sz="1600" dirty="0"/>
              <a:t/>
            </a:r>
            <a:br>
              <a:rPr lang="en-US" altLang="en-US" sz="1600" dirty="0"/>
            </a:br>
            <a:r>
              <a:rPr lang="en-US" altLang="en-US" sz="1600" dirty="0"/>
              <a:t>Basic Network Devices</a:t>
            </a:r>
            <a:br>
              <a:rPr lang="en-US" altLang="en-US" sz="1600" dirty="0"/>
            </a:br>
            <a:r>
              <a:rPr lang="en-US" altLang="en-US" dirty="0"/>
              <a:t>Wireless Access Points</a:t>
            </a:r>
            <a:r>
              <a:rPr lang="en-US" altLang="en-US" sz="1600" dirty="0"/>
              <a:t/>
            </a:r>
            <a:br>
              <a:rPr lang="en-US" altLang="en-US" sz="1600" dirty="0"/>
            </a:br>
            <a:endParaRPr lang="en-US" altLang="en-US" dirty="0"/>
          </a:p>
        </p:txBody>
      </p:sp>
      <p:pic>
        <p:nvPicPr>
          <p:cNvPr id="4" name="Picture 3" descr="a topology of a LAN. The topology shows three desktop computers, a server, a printer, and a wireless access point connected to a central switch. Three laptops are connected to the LAN via the wireless access point." title="LAN"/>
          <p:cNvPicPr>
            <a:picLocks noChangeAspect="1"/>
          </p:cNvPicPr>
          <p:nvPr/>
        </p:nvPicPr>
        <p:blipFill>
          <a:blip r:embed="rId4"/>
          <a:stretch>
            <a:fillRect/>
          </a:stretch>
        </p:blipFill>
        <p:spPr>
          <a:xfrm>
            <a:off x="5072201" y="811097"/>
            <a:ext cx="3087729" cy="3461306"/>
          </a:xfrm>
          <a:prstGeom prst="rect">
            <a:avLst/>
          </a:prstGeom>
        </p:spPr>
      </p:pic>
    </p:spTree>
    <p:custDataLst>
      <p:tags r:id="rId1"/>
    </p:custDataLst>
    <p:extLst>
      <p:ext uri="{BB962C8B-B14F-4D97-AF65-F5344CB8AC3E}">
        <p14:creationId xmlns:p14="http://schemas.microsoft.com/office/powerpoint/2010/main" val="64389686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 y="2648"/>
            <a:ext cx="9144000" cy="757551"/>
          </a:xfrm>
        </p:spPr>
        <p:txBody>
          <a:bodyPr/>
          <a:lstStyle/>
          <a:p>
            <a:r>
              <a:rPr lang="en-US" altLang="en-US" sz="1600" dirty="0"/>
              <a:t/>
            </a:r>
            <a:br>
              <a:rPr lang="en-US" altLang="en-US" sz="1600" dirty="0"/>
            </a:br>
            <a:r>
              <a:rPr lang="en-US" altLang="en-US" sz="1600" dirty="0"/>
              <a:t>Basic Network Devices </a:t>
            </a:r>
            <a:br>
              <a:rPr lang="en-US" altLang="en-US" sz="1600" dirty="0"/>
            </a:br>
            <a:r>
              <a:rPr lang="en-US" altLang="en-US" dirty="0"/>
              <a:t>Routers</a:t>
            </a:r>
            <a:r>
              <a:rPr lang="en-US" altLang="en-US" sz="1600" dirty="0"/>
              <a:t/>
            </a:r>
            <a:br>
              <a:rPr lang="en-US" altLang="en-US" sz="1600" dirty="0"/>
            </a:br>
            <a:endParaRPr lang="en-US" altLang="en-US" dirty="0"/>
          </a:p>
        </p:txBody>
      </p:sp>
      <p:sp>
        <p:nvSpPr>
          <p:cNvPr id="3" name="Content Placeholder 2"/>
          <p:cNvSpPr>
            <a:spLocks noGrp="1"/>
          </p:cNvSpPr>
          <p:nvPr>
            <p:ph idx="1"/>
          </p:nvPr>
        </p:nvSpPr>
        <p:spPr>
          <a:xfrm>
            <a:off x="162919" y="988182"/>
            <a:ext cx="8538021" cy="926076"/>
          </a:xfrm>
        </p:spPr>
        <p:txBody>
          <a:bodyPr/>
          <a:lstStyle/>
          <a:p>
            <a:r>
              <a:rPr lang="en-US" altLang="en-US" dirty="0"/>
              <a:t>Routers connect networks.</a:t>
            </a:r>
          </a:p>
          <a:p>
            <a:pPr lvl="1"/>
            <a:r>
              <a:rPr lang="en-US" altLang="en-US" dirty="0"/>
              <a:t>Use an IP address to forward traffic to other networks</a:t>
            </a:r>
          </a:p>
          <a:p>
            <a:pPr lvl="1"/>
            <a:r>
              <a:rPr lang="en-US" altLang="en-US" dirty="0"/>
              <a:t>Can be a multipurpose device (integrated router) that includes switching and wireless capabilities</a:t>
            </a:r>
          </a:p>
          <a:p>
            <a:pPr marL="0" indent="0">
              <a:buNone/>
            </a:pPr>
            <a:endParaRPr lang="en-CA" altLang="en-US" dirty="0"/>
          </a:p>
        </p:txBody>
      </p:sp>
      <p:pic>
        <p:nvPicPr>
          <p:cNvPr id="2" name="Picture 1" descr="a topology that shows two LANs connected over the Internet. The first LAN is a small office network with a printer, desktop computer, and an IP phone are connected to an integrated router by cable. A laptop, a tablet, and a smartphone are connected to the integrated router using wireless. The integrated router is connected to the Internet. The second LAN is a Data center network with three servers connected to a switch. The switch is connected to a router. The router is connected to the internet." title="Routers"/>
          <p:cNvPicPr>
            <a:picLocks noChangeAspect="1"/>
          </p:cNvPicPr>
          <p:nvPr/>
        </p:nvPicPr>
        <p:blipFill>
          <a:blip r:embed="rId4"/>
          <a:stretch>
            <a:fillRect/>
          </a:stretch>
        </p:blipFill>
        <p:spPr>
          <a:xfrm>
            <a:off x="2036189" y="2008706"/>
            <a:ext cx="4556583" cy="2713288"/>
          </a:xfrm>
          <a:prstGeom prst="rect">
            <a:avLst/>
          </a:prstGeom>
        </p:spPr>
      </p:pic>
    </p:spTree>
    <p:custDataLst>
      <p:tags r:id="rId1"/>
    </p:custDataLst>
    <p:extLst>
      <p:ext uri="{BB962C8B-B14F-4D97-AF65-F5344CB8AC3E}">
        <p14:creationId xmlns:p14="http://schemas.microsoft.com/office/powerpoint/2010/main" val="1764517795"/>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Security Devices </a:t>
            </a:r>
            <a:br>
              <a:rPr lang="en-US" altLang="en-US" sz="1600" dirty="0"/>
            </a:br>
            <a:r>
              <a:rPr lang="en-US" altLang="en-US" dirty="0"/>
              <a:t>Video Explanation – Security Devices</a:t>
            </a:r>
            <a:br>
              <a:rPr lang="en-US" altLang="en-US" dirty="0"/>
            </a:br>
            <a:endParaRPr lang="en-US" altLang="en-US" dirty="0"/>
          </a:p>
        </p:txBody>
      </p:sp>
      <p:pic>
        <p:nvPicPr>
          <p:cNvPr id="3" name="Picture 2" descr="In this video explanation, you will learn about security devices:&#10;Firewall&#10;Integrated Router&#10;ACLs&#10;IDS&#10;IPS" title="Security devices"/>
          <p:cNvPicPr>
            <a:picLocks noChangeAspect="1"/>
          </p:cNvPicPr>
          <p:nvPr/>
        </p:nvPicPr>
        <p:blipFill>
          <a:blip r:embed="rId4"/>
          <a:stretch>
            <a:fillRect/>
          </a:stretch>
        </p:blipFill>
        <p:spPr>
          <a:xfrm>
            <a:off x="1241932" y="932370"/>
            <a:ext cx="6867525" cy="3486150"/>
          </a:xfrm>
          <a:prstGeom prst="rect">
            <a:avLst/>
          </a:prstGeom>
        </p:spPr>
      </p:pic>
    </p:spTree>
    <p:custDataLst>
      <p:tags r:id="rId1"/>
    </p:custDataLst>
    <p:extLst>
      <p:ext uri="{BB962C8B-B14F-4D97-AF65-F5344CB8AC3E}">
        <p14:creationId xmlns:p14="http://schemas.microsoft.com/office/powerpoint/2010/main" val="399601364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757551"/>
          </a:xfrm>
        </p:spPr>
        <p:txBody>
          <a:bodyPr/>
          <a:lstStyle/>
          <a:p>
            <a:r>
              <a:rPr lang="en-US" altLang="en-US" sz="1600" dirty="0"/>
              <a:t/>
            </a:r>
            <a:br>
              <a:rPr lang="en-US" altLang="en-US" sz="1600" dirty="0"/>
            </a:br>
            <a:r>
              <a:rPr lang="en-US" altLang="en-US" sz="1600" dirty="0"/>
              <a:t>Security Devices </a:t>
            </a:r>
            <a:br>
              <a:rPr lang="en-US" altLang="en-US" sz="1600" dirty="0"/>
            </a:br>
            <a:r>
              <a:rPr lang="en-US" altLang="en-US" dirty="0"/>
              <a:t>Firewalls</a:t>
            </a:r>
            <a:r>
              <a:rPr lang="en-US" altLang="en-US" sz="1600" dirty="0"/>
              <a:t/>
            </a:r>
            <a:br>
              <a:rPr lang="en-US" altLang="en-US" sz="1600" dirty="0"/>
            </a:br>
            <a:endParaRPr lang="en-US" altLang="en-US" dirty="0"/>
          </a:p>
        </p:txBody>
      </p:sp>
      <p:sp>
        <p:nvSpPr>
          <p:cNvPr id="5" name="Content Placeholder 2"/>
          <p:cNvSpPr>
            <a:spLocks noGrp="1"/>
          </p:cNvSpPr>
          <p:nvPr>
            <p:ph idx="1"/>
          </p:nvPr>
        </p:nvSpPr>
        <p:spPr>
          <a:xfrm>
            <a:off x="144065" y="798944"/>
            <a:ext cx="3324999" cy="4155319"/>
          </a:xfrm>
        </p:spPr>
        <p:txBody>
          <a:bodyPr/>
          <a:lstStyle/>
          <a:p>
            <a:r>
              <a:rPr lang="en-US" altLang="en-US" dirty="0"/>
              <a:t>A firewall protects data and devices connected to a network.</a:t>
            </a:r>
          </a:p>
          <a:p>
            <a:r>
              <a:rPr lang="en-US" altLang="en-US" dirty="0"/>
              <a:t>Firewalls use access control lists (ACLs) which are rules used to determine whether data is permitted (allowed through) or denied.</a:t>
            </a:r>
          </a:p>
          <a:p>
            <a:pPr marL="0" indent="0">
              <a:buNone/>
            </a:pPr>
            <a:endParaRPr lang="en-CA" altLang="en-US" dirty="0"/>
          </a:p>
        </p:txBody>
      </p:sp>
      <p:pic>
        <p:nvPicPr>
          <p:cNvPr id="4" name="Picture 3" descr="a topology that shows how the following hardware firewall works. An internal network consisting of hosts H1 and H2 and a web server are connected to a central Ethernet switch, which connects all wired hosts. The switch is connected to an internal firewall. An external network, consisting of host H3 connects to the internal router, which routes packets for all hosts. The internal router is connected to the internal firewall, which protects hosts H1 and H2." title="Firewalls"/>
          <p:cNvPicPr>
            <a:picLocks noChangeAspect="1"/>
          </p:cNvPicPr>
          <p:nvPr/>
        </p:nvPicPr>
        <p:blipFill>
          <a:blip r:embed="rId4"/>
          <a:stretch>
            <a:fillRect/>
          </a:stretch>
        </p:blipFill>
        <p:spPr>
          <a:xfrm>
            <a:off x="3508866" y="852801"/>
            <a:ext cx="5635134" cy="3169763"/>
          </a:xfrm>
          <a:prstGeom prst="rect">
            <a:avLst/>
          </a:prstGeom>
        </p:spPr>
      </p:pic>
    </p:spTree>
    <p:custDataLst>
      <p:tags r:id="rId1"/>
    </p:custDataLst>
    <p:extLst>
      <p:ext uri="{BB962C8B-B14F-4D97-AF65-F5344CB8AC3E}">
        <p14:creationId xmlns:p14="http://schemas.microsoft.com/office/powerpoint/2010/main" val="1585722475"/>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7865"/>
            <a:ext cx="9144000" cy="757551"/>
          </a:xfrm>
        </p:spPr>
        <p:txBody>
          <a:bodyPr/>
          <a:lstStyle/>
          <a:p>
            <a:r>
              <a:rPr lang="en-US" altLang="en-US" sz="1600" dirty="0"/>
              <a:t/>
            </a:r>
            <a:br>
              <a:rPr lang="en-US" altLang="en-US" sz="1600" dirty="0"/>
            </a:br>
            <a:r>
              <a:rPr lang="en-US" altLang="en-US" sz="1600" dirty="0"/>
              <a:t>Security Devices </a:t>
            </a:r>
            <a:br>
              <a:rPr lang="en-US" altLang="en-US" sz="1600" dirty="0"/>
            </a:br>
            <a:r>
              <a:rPr lang="en-US" altLang="en-US" dirty="0"/>
              <a:t>IDS and IPS</a:t>
            </a:r>
            <a:r>
              <a:rPr lang="en-US" altLang="en-US" sz="1600" dirty="0"/>
              <a:t/>
            </a:r>
            <a:br>
              <a:rPr lang="en-US" altLang="en-US" sz="1600" dirty="0"/>
            </a:br>
            <a:endParaRPr lang="en-US" altLang="en-US" dirty="0"/>
          </a:p>
        </p:txBody>
      </p:sp>
      <p:sp>
        <p:nvSpPr>
          <p:cNvPr id="8" name="TextBox 7"/>
          <p:cNvSpPr txBox="1"/>
          <p:nvPr/>
        </p:nvSpPr>
        <p:spPr>
          <a:xfrm>
            <a:off x="1269024" y="791053"/>
            <a:ext cx="2650210" cy="738664"/>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en-US" sz="1400" dirty="0">
                <a:solidFill>
                  <a:srgbClr val="000000"/>
                </a:solidFill>
              </a:rPr>
              <a:t>An Intrusion Detection System (IDS) monitors traffic and is a passive system.</a:t>
            </a:r>
          </a:p>
        </p:txBody>
      </p:sp>
      <p:pic>
        <p:nvPicPr>
          <p:cNvPr id="2" name="Picture 1" descr="a topology that shows a person sitting at a desktop computer connected the cloud. A desktop computer labelled as, ‘Management Console’ is connected to an IDS – enabled Sensor. The IDS – enabled Sensor is connected to Switch1. A laptop labelled as, ‘Target’ is connected to a Router1. Router1 is also connected to the Switch1. Switch1 is connected to Router2. Router2 is connected to the cloud. The figure shows that the IDS – enabled Sensor analyses the traffic before forwarding it to the Management Console. Whereas, the laptop receives the traffic directly. " title="IDS"/>
          <p:cNvPicPr>
            <a:picLocks noChangeAspect="1"/>
          </p:cNvPicPr>
          <p:nvPr/>
        </p:nvPicPr>
        <p:blipFill rotWithShape="1">
          <a:blip r:embed="rId4"/>
          <a:srcRect l="5587" t="6598" r="4132" b="2680"/>
          <a:stretch/>
        </p:blipFill>
        <p:spPr>
          <a:xfrm>
            <a:off x="1197204" y="1819373"/>
            <a:ext cx="2852647" cy="2846895"/>
          </a:xfrm>
          <a:prstGeom prst="rect">
            <a:avLst/>
          </a:prstGeom>
        </p:spPr>
      </p:pic>
      <p:sp>
        <p:nvSpPr>
          <p:cNvPr id="9" name="TextBox 8"/>
          <p:cNvSpPr txBox="1"/>
          <p:nvPr/>
        </p:nvSpPr>
        <p:spPr>
          <a:xfrm>
            <a:off x="5463953" y="753346"/>
            <a:ext cx="2650210" cy="95410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400" dirty="0">
                <a:solidFill>
                  <a:srgbClr val="000000"/>
                </a:solidFill>
              </a:rPr>
              <a:t>An Intrusion Prevention System (IPS) actively monitors traffic and takes action when needed.</a:t>
            </a:r>
          </a:p>
        </p:txBody>
      </p:sp>
      <p:pic>
        <p:nvPicPr>
          <p:cNvPr id="3" name="Picture 2" descr="a topology that shows a person sitting at a desktop computer connected the cloud. A desktop computer labelled as, ‘Management Console’ is connected to Router1. A laptop labelled as, ‘Target’ is also connected to a Router1. Router1 is connected to an IPS – enabled Sensor. A bit Bucket is also connected to the IPS – enabled Sensor. The IPS – enabled Sensor is connected to Router2. Router2 is connected to the cloud. The figure shows that the IPS – enabled Sensor analyses the traffic before forwarding it to the Management Console and the laptop." title="IPS"/>
          <p:cNvPicPr>
            <a:picLocks noChangeAspect="1"/>
          </p:cNvPicPr>
          <p:nvPr/>
        </p:nvPicPr>
        <p:blipFill rotWithShape="1">
          <a:blip r:embed="rId5"/>
          <a:srcRect l="8892" t="2349"/>
          <a:stretch/>
        </p:blipFill>
        <p:spPr>
          <a:xfrm>
            <a:off x="5361077" y="1847654"/>
            <a:ext cx="2896802" cy="2833933"/>
          </a:xfrm>
          <a:prstGeom prst="rect">
            <a:avLst/>
          </a:prstGeom>
        </p:spPr>
      </p:pic>
    </p:spTree>
    <p:custDataLst>
      <p:tags r:id="rId1"/>
    </p:custDataLst>
    <p:extLst>
      <p:ext uri="{BB962C8B-B14F-4D97-AF65-F5344CB8AC3E}">
        <p14:creationId xmlns:p14="http://schemas.microsoft.com/office/powerpoint/2010/main" val="364633227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Security Devices </a:t>
            </a:r>
            <a:br>
              <a:rPr lang="en-US" altLang="en-US" sz="1600" dirty="0"/>
            </a:br>
            <a:r>
              <a:rPr lang="en-US" altLang="en-US" dirty="0"/>
              <a:t>UTMs</a:t>
            </a:r>
            <a:r>
              <a:rPr lang="en-US" altLang="en-US" sz="1600" dirty="0"/>
              <a:t/>
            </a:r>
            <a:br>
              <a:rPr lang="en-US" altLang="en-US" sz="1600" dirty="0"/>
            </a:br>
            <a:endParaRPr lang="en-US" altLang="en-US" dirty="0"/>
          </a:p>
        </p:txBody>
      </p:sp>
      <p:sp>
        <p:nvSpPr>
          <p:cNvPr id="5" name="Content Placeholder 2"/>
          <p:cNvSpPr>
            <a:spLocks noGrp="1"/>
          </p:cNvSpPr>
          <p:nvPr>
            <p:ph idx="1"/>
          </p:nvPr>
        </p:nvSpPr>
        <p:spPr>
          <a:xfrm>
            <a:off x="144065" y="798944"/>
            <a:ext cx="3956595" cy="4155319"/>
          </a:xfrm>
        </p:spPr>
        <p:txBody>
          <a:bodyPr/>
          <a:lstStyle/>
          <a:p>
            <a:r>
              <a:rPr lang="en-US" altLang="en-US" dirty="0"/>
              <a:t>Universal Threat Management (UTM) is an all-in-one security appliance. Features are vendor-specific, but could include:</a:t>
            </a:r>
          </a:p>
          <a:p>
            <a:pPr lvl="1"/>
            <a:r>
              <a:rPr lang="en-US" altLang="en-US" dirty="0"/>
              <a:t>Firewall services</a:t>
            </a:r>
          </a:p>
          <a:p>
            <a:pPr lvl="1"/>
            <a:r>
              <a:rPr lang="en-US" altLang="en-US" dirty="0"/>
              <a:t>IDS/IPS services</a:t>
            </a:r>
          </a:p>
          <a:p>
            <a:pPr lvl="1"/>
            <a:r>
              <a:rPr lang="en-US" altLang="en-US" dirty="0"/>
              <a:t>Additional security services against Zero Day, Denial of Service (</a:t>
            </a:r>
            <a:r>
              <a:rPr lang="en-US" altLang="en-US" dirty="0" err="1"/>
              <a:t>DoS</a:t>
            </a:r>
            <a:r>
              <a:rPr lang="en-US" altLang="en-US" dirty="0"/>
              <a:t>) Distributed Denial of Service (DDoS), and spyware</a:t>
            </a:r>
          </a:p>
          <a:p>
            <a:pPr lvl="1"/>
            <a:r>
              <a:rPr lang="en-US" altLang="en-US" dirty="0"/>
              <a:t>Proxy and email filtering</a:t>
            </a:r>
          </a:p>
          <a:p>
            <a:pPr lvl="1"/>
            <a:r>
              <a:rPr lang="en-US" altLang="en-US" dirty="0"/>
              <a:t>Network access control</a:t>
            </a:r>
          </a:p>
          <a:p>
            <a:pPr lvl="1"/>
            <a:r>
              <a:rPr lang="en-US" altLang="en-US" dirty="0"/>
              <a:t>VPN services</a:t>
            </a:r>
            <a:endParaRPr lang="en-CA" altLang="en-US" dirty="0"/>
          </a:p>
        </p:txBody>
      </p:sp>
      <p:pic>
        <p:nvPicPr>
          <p:cNvPr id="2" name="Picture 1" descr="a picture of a Cisco ASA 5506-x" title="ASA 5506-X"/>
          <p:cNvPicPr>
            <a:picLocks noChangeAspect="1"/>
          </p:cNvPicPr>
          <p:nvPr/>
        </p:nvPicPr>
        <p:blipFill>
          <a:blip r:embed="rId4"/>
          <a:stretch>
            <a:fillRect/>
          </a:stretch>
        </p:blipFill>
        <p:spPr>
          <a:xfrm>
            <a:off x="4129705" y="942680"/>
            <a:ext cx="4701737" cy="2382723"/>
          </a:xfrm>
          <a:prstGeom prst="rect">
            <a:avLst/>
          </a:prstGeom>
        </p:spPr>
      </p:pic>
    </p:spTree>
    <p:custDataLst>
      <p:tags r:id="rId1"/>
    </p:custDataLst>
    <p:extLst>
      <p:ext uri="{BB962C8B-B14F-4D97-AF65-F5344CB8AC3E}">
        <p14:creationId xmlns:p14="http://schemas.microsoft.com/office/powerpoint/2010/main" val="383612505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5: Activities (Cont.)</a:t>
            </a:r>
          </a:p>
        </p:txBody>
      </p:sp>
      <p:sp>
        <p:nvSpPr>
          <p:cNvPr id="6147" name="Rectangle 34"/>
          <p:cNvSpPr>
            <a:spLocks noGrp="1" noChangeArrowheads="1"/>
          </p:cNvSpPr>
          <p:nvPr>
            <p:ph idx="1"/>
          </p:nvPr>
        </p:nvSpPr>
        <p:spPr>
          <a:xfrm>
            <a:off x="144065" y="798944"/>
            <a:ext cx="8853286" cy="37969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56968631"/>
              </p:ext>
            </p:extLst>
          </p:nvPr>
        </p:nvGraphicFramePr>
        <p:xfrm>
          <a:off x="438437" y="1209637"/>
          <a:ext cx="8229418" cy="292000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5.3.2.1</a:t>
                      </a:r>
                    </a:p>
                  </a:txBody>
                  <a:tcPr marL="68580" marR="68580" marT="34290" marB="34290" anchor="ctr"/>
                </a:tc>
                <a:tc>
                  <a:txBody>
                    <a:bodyPr/>
                    <a:lstStyle/>
                    <a:p>
                      <a:r>
                        <a:rPr lang="en-US" sz="1100" dirty="0"/>
                        <a:t>Video Explanation</a:t>
                      </a:r>
                    </a:p>
                  </a:txBody>
                  <a:tcPr marL="68580" marR="68580" marT="34290" marB="34290" anchor="ctr"/>
                </a:tc>
                <a:tc>
                  <a:txBody>
                    <a:bodyPr/>
                    <a:lstStyle/>
                    <a:p>
                      <a:r>
                        <a:rPr lang="en-US" sz="1100" dirty="0"/>
                        <a:t>Security Devices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a:t>5.3.2.6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Security Devices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5.3.3.5</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Other Network Devices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276622034"/>
                  </a:ext>
                </a:extLst>
              </a:tr>
              <a:tr h="292629">
                <a:tc>
                  <a:txBody>
                    <a:bodyPr/>
                    <a:lstStyle/>
                    <a:p>
                      <a:pPr algn="ctr"/>
                      <a:r>
                        <a:rPr lang="en-US" sz="1100" dirty="0"/>
                        <a:t>5.4.1.1</a:t>
                      </a:r>
                    </a:p>
                  </a:txBody>
                  <a:tcPr marL="68580" marR="68580" marT="34290" marB="34290" anchor="ctr"/>
                </a:tc>
                <a:tc>
                  <a:txBody>
                    <a:bodyPr/>
                    <a:lstStyle/>
                    <a:p>
                      <a:r>
                        <a:rPr lang="en-US" sz="1100" dirty="0"/>
                        <a:t>Video Explanation</a:t>
                      </a:r>
                    </a:p>
                  </a:txBody>
                  <a:tcPr marL="68580" marR="68580" marT="34290" marB="34290" anchor="ctr"/>
                </a:tc>
                <a:tc>
                  <a:txBody>
                    <a:bodyPr/>
                    <a:lstStyle/>
                    <a:p>
                      <a:r>
                        <a:rPr lang="en-US" sz="1100" dirty="0"/>
                        <a:t>Network Cable Tools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435557263"/>
                  </a:ext>
                </a:extLst>
              </a:tr>
              <a:tr h="292629">
                <a:tc>
                  <a:txBody>
                    <a:bodyPr/>
                    <a:lstStyle/>
                    <a:p>
                      <a:pPr algn="ctr"/>
                      <a:r>
                        <a:rPr lang="en-US" sz="1100" dirty="0"/>
                        <a:t>5.4.1.3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Network Tools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453984857"/>
                  </a:ext>
                </a:extLst>
              </a:tr>
              <a:tr h="292629">
                <a:tc>
                  <a:txBody>
                    <a:bodyPr/>
                    <a:lstStyle/>
                    <a:p>
                      <a:pPr algn="ctr"/>
                      <a:r>
                        <a:rPr lang="en-US" sz="1100" dirty="0"/>
                        <a:t>5.4.2.6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Cable Pinouts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5.4.2.7</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Demonstration</a:t>
                      </a:r>
                      <a:endParaRPr lang="en-US" sz="1100"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Build and Test a Network</a:t>
                      </a:r>
                      <a:r>
                        <a:rPr lang="en-US" sz="1100" baseline="0" dirty="0"/>
                        <a:t> Cable</a:t>
                      </a:r>
                      <a:endParaRPr lang="en-US" sz="1100" dirty="0"/>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5.4.2.8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Lab</a:t>
                      </a:r>
                      <a:endParaRPr lang="en-US" sz="1100" dirty="0"/>
                    </a:p>
                  </a:txBody>
                  <a:tcPr marL="68580" marR="68580" marT="34290" marB="34290" anchor="ctr"/>
                </a:tc>
                <a:tc>
                  <a:txBody>
                    <a:bodyPr/>
                    <a:lstStyle/>
                    <a:p>
                      <a:r>
                        <a:rPr lang="en-US" sz="1100" dirty="0"/>
                        <a:t>Build and Test Network Cables</a:t>
                      </a:r>
                    </a:p>
                  </a:txBody>
                  <a:tcPr marL="68580" marR="68580" marT="34290" marB="34290" anchor="ctr"/>
                </a:tc>
                <a:tc>
                  <a:txBody>
                    <a:bodyPr/>
                    <a:lstStyle/>
                    <a:p>
                      <a:r>
                        <a:rPr lang="en-US" sz="1100" dirty="0">
                          <a:solidFill>
                            <a:schemeClr val="tx1"/>
                          </a:solidFill>
                        </a:rPr>
                        <a:t>Optional</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5.4.3.4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Fiber Cables and Connectors</a:t>
                      </a:r>
                    </a:p>
                  </a:txBody>
                  <a:tcPr marL="68580" marR="68580" marT="34290" marB="34290" anchor="ctr"/>
                </a:tc>
                <a:tc>
                  <a:txBody>
                    <a:bodyPr/>
                    <a:lstStyle/>
                    <a:p>
                      <a:r>
                        <a:rPr lang="en-US" sz="1100" dirty="0">
                          <a:solidFill>
                            <a:schemeClr val="tx1"/>
                          </a:solidFill>
                        </a:rPr>
                        <a:t>Optional</a:t>
                      </a:r>
                    </a:p>
                  </a:txBody>
                  <a:tcPr marL="68580" marR="68580" marT="34290" marB="34290" anchor="ct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365861008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Security Devices </a:t>
            </a:r>
            <a:br>
              <a:rPr lang="en-US" altLang="en-US" sz="1600" dirty="0"/>
            </a:br>
            <a:r>
              <a:rPr lang="en-US" altLang="en-US" dirty="0"/>
              <a:t>Endpoint Management Server</a:t>
            </a:r>
            <a:br>
              <a:rPr lang="en-US" altLang="en-US" dirty="0"/>
            </a:br>
            <a:endParaRPr lang="en-US" altLang="en-US" dirty="0"/>
          </a:p>
        </p:txBody>
      </p:sp>
      <p:sp>
        <p:nvSpPr>
          <p:cNvPr id="5" name="Content Placeholder 2"/>
          <p:cNvSpPr>
            <a:spLocks noGrp="1"/>
          </p:cNvSpPr>
          <p:nvPr>
            <p:ph idx="1"/>
          </p:nvPr>
        </p:nvSpPr>
        <p:spPr>
          <a:xfrm>
            <a:off x="144065" y="798944"/>
            <a:ext cx="8547448" cy="559709"/>
          </a:xfrm>
        </p:spPr>
        <p:txBody>
          <a:bodyPr/>
          <a:lstStyle/>
          <a:p>
            <a:r>
              <a:rPr lang="en-US" altLang="en-US" dirty="0"/>
              <a:t>An endpoint management server monitors end devices such as PCs, laptops, servers, tablets, printers, etc.</a:t>
            </a:r>
            <a:endParaRPr lang="en-CA" altLang="en-US" dirty="0"/>
          </a:p>
        </p:txBody>
      </p:sp>
      <p:pic>
        <p:nvPicPr>
          <p:cNvPr id="3" name="Picture 2" descr="picture of the Cisco DNA Center website." title="DNA Center"/>
          <p:cNvPicPr>
            <a:picLocks noChangeAspect="1"/>
          </p:cNvPicPr>
          <p:nvPr/>
        </p:nvPicPr>
        <p:blipFill>
          <a:blip r:embed="rId4"/>
          <a:stretch>
            <a:fillRect/>
          </a:stretch>
        </p:blipFill>
        <p:spPr>
          <a:xfrm>
            <a:off x="1659117" y="1406278"/>
            <a:ext cx="5703020" cy="3194886"/>
          </a:xfrm>
          <a:prstGeom prst="rect">
            <a:avLst/>
          </a:prstGeom>
        </p:spPr>
      </p:pic>
    </p:spTree>
    <p:custDataLst>
      <p:tags r:id="rId1"/>
    </p:custDataLst>
    <p:extLst>
      <p:ext uri="{BB962C8B-B14F-4D97-AF65-F5344CB8AC3E}">
        <p14:creationId xmlns:p14="http://schemas.microsoft.com/office/powerpoint/2010/main" val="3233480795"/>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Other Network Devices </a:t>
            </a:r>
            <a:br>
              <a:rPr lang="en-US" altLang="en-US" sz="1600" dirty="0"/>
            </a:br>
            <a:r>
              <a:rPr lang="en-US" altLang="en-US" dirty="0"/>
              <a:t>Legacy and Embedded Systems</a:t>
            </a:r>
            <a:r>
              <a:rPr lang="en-US" altLang="en-US" sz="1600" dirty="0"/>
              <a:t/>
            </a:r>
            <a:br>
              <a:rPr lang="en-US" altLang="en-US" sz="1600" dirty="0"/>
            </a:br>
            <a:endParaRPr lang="en-US" altLang="en-US" dirty="0"/>
          </a:p>
        </p:txBody>
      </p:sp>
      <p:sp>
        <p:nvSpPr>
          <p:cNvPr id="5" name="Content Placeholder 2"/>
          <p:cNvSpPr>
            <a:spLocks noGrp="1"/>
          </p:cNvSpPr>
          <p:nvPr>
            <p:ph idx="1"/>
          </p:nvPr>
        </p:nvSpPr>
        <p:spPr>
          <a:xfrm>
            <a:off x="144065" y="798944"/>
            <a:ext cx="4343094" cy="4155319"/>
          </a:xfrm>
        </p:spPr>
        <p:txBody>
          <a:bodyPr/>
          <a:lstStyle/>
          <a:p>
            <a:r>
              <a:rPr lang="en-US" altLang="en-US" dirty="0"/>
              <a:t>A legacy system is a device on the network no longer supported, but still in operation.</a:t>
            </a:r>
          </a:p>
          <a:p>
            <a:r>
              <a:rPr lang="en-US" altLang="en-US" dirty="0"/>
              <a:t>An embedded system is a device built into something else such as an appliance. Embedded microchips are contained in legacy systems and embedded systems.</a:t>
            </a:r>
          </a:p>
          <a:p>
            <a:r>
              <a:rPr lang="en-US" altLang="en-US" dirty="0"/>
              <a:t>Legacy systems and embedded systems could be a security risk.</a:t>
            </a:r>
          </a:p>
          <a:p>
            <a:endParaRPr lang="en-CA" altLang="en-US" dirty="0"/>
          </a:p>
        </p:txBody>
      </p:sp>
      <p:pic>
        <p:nvPicPr>
          <p:cNvPr id="2" name="Picture 1" descr="a small computer chip held by a pair of tweezers as it is installed into a USB universal programmer." title="small chip"/>
          <p:cNvPicPr>
            <a:picLocks noChangeAspect="1"/>
          </p:cNvPicPr>
          <p:nvPr/>
        </p:nvPicPr>
        <p:blipFill>
          <a:blip r:embed="rId4"/>
          <a:stretch>
            <a:fillRect/>
          </a:stretch>
        </p:blipFill>
        <p:spPr>
          <a:xfrm>
            <a:off x="4817098" y="677996"/>
            <a:ext cx="3800916" cy="2582057"/>
          </a:xfrm>
          <a:prstGeom prst="rect">
            <a:avLst/>
          </a:prstGeom>
        </p:spPr>
      </p:pic>
    </p:spTree>
    <p:custDataLst>
      <p:tags r:id="rId1"/>
    </p:custDataLst>
    <p:extLst>
      <p:ext uri="{BB962C8B-B14F-4D97-AF65-F5344CB8AC3E}">
        <p14:creationId xmlns:p14="http://schemas.microsoft.com/office/powerpoint/2010/main" val="205662578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Other Network Devices </a:t>
            </a:r>
            <a:br>
              <a:rPr lang="en-US" altLang="en-US" sz="1600" dirty="0"/>
            </a:br>
            <a:r>
              <a:rPr lang="en-US" altLang="en-US" dirty="0"/>
              <a:t>Patch Panel</a:t>
            </a:r>
            <a:r>
              <a:rPr lang="en-US" altLang="en-US" sz="1600" dirty="0"/>
              <a:t/>
            </a:r>
            <a:br>
              <a:rPr lang="en-US" altLang="en-US" sz="1600" dirty="0"/>
            </a:br>
            <a:endParaRPr lang="en-US" altLang="en-US" dirty="0"/>
          </a:p>
        </p:txBody>
      </p:sp>
      <p:pic>
        <p:nvPicPr>
          <p:cNvPr id="4" name="Picture 3" descr="a patch panel with many wire bundles connected." title="patch panel"/>
          <p:cNvPicPr>
            <a:picLocks noChangeAspect="1"/>
          </p:cNvPicPr>
          <p:nvPr/>
        </p:nvPicPr>
        <p:blipFill>
          <a:blip r:embed="rId4"/>
          <a:stretch>
            <a:fillRect/>
          </a:stretch>
        </p:blipFill>
        <p:spPr>
          <a:xfrm>
            <a:off x="1273348" y="1112363"/>
            <a:ext cx="2638972" cy="3550370"/>
          </a:xfrm>
          <a:prstGeom prst="rect">
            <a:avLst/>
          </a:prstGeom>
        </p:spPr>
      </p:pic>
      <p:sp>
        <p:nvSpPr>
          <p:cNvPr id="7" name="Oval Callout 6"/>
          <p:cNvSpPr/>
          <p:nvPr/>
        </p:nvSpPr>
        <p:spPr>
          <a:xfrm>
            <a:off x="4551948" y="1366592"/>
            <a:ext cx="3951029" cy="2922309"/>
          </a:xfrm>
          <a:prstGeom prst="wedgeEllipseCallout">
            <a:avLst>
              <a:gd name="adj1" fmla="val -80398"/>
              <a:gd name="adj2" fmla="val 6832"/>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A centralized place where network cables attach to the back. Patch cables are used  to make a connection to another patch panel which connects to a different wiring closet, or to a device such as a switch mounted nearby. </a:t>
            </a:r>
          </a:p>
        </p:txBody>
      </p:sp>
    </p:spTree>
    <p:custDataLst>
      <p:tags r:id="rId1"/>
    </p:custDataLst>
    <p:extLst>
      <p:ext uri="{BB962C8B-B14F-4D97-AF65-F5344CB8AC3E}">
        <p14:creationId xmlns:p14="http://schemas.microsoft.com/office/powerpoint/2010/main" val="397636551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6905624" cy="757551"/>
          </a:xfrm>
        </p:spPr>
        <p:txBody>
          <a:bodyPr/>
          <a:lstStyle/>
          <a:p>
            <a:r>
              <a:rPr lang="en-US" altLang="en-US" sz="1600" dirty="0"/>
              <a:t/>
            </a:r>
            <a:br>
              <a:rPr lang="en-US" altLang="en-US" sz="1600" dirty="0"/>
            </a:br>
            <a:r>
              <a:rPr lang="en-US" altLang="en-US" sz="1600" dirty="0"/>
              <a:t>Other Network Devices </a:t>
            </a:r>
            <a:br>
              <a:rPr lang="en-US" altLang="en-US" sz="1600" dirty="0"/>
            </a:br>
            <a:r>
              <a:rPr lang="en-US" altLang="en-US" dirty="0"/>
              <a:t>Power over Ethernet and Ethernet over Power</a:t>
            </a:r>
            <a:r>
              <a:rPr lang="en-US" altLang="en-US" sz="1600" dirty="0"/>
              <a:t/>
            </a:r>
            <a:br>
              <a:rPr lang="en-US" altLang="en-US" sz="1600" dirty="0"/>
            </a:br>
            <a:endParaRPr lang="en-US" altLang="en-US" dirty="0"/>
          </a:p>
        </p:txBody>
      </p:sp>
      <p:sp>
        <p:nvSpPr>
          <p:cNvPr id="5" name="Content Placeholder 2"/>
          <p:cNvSpPr>
            <a:spLocks noGrp="1"/>
          </p:cNvSpPr>
          <p:nvPr>
            <p:ph idx="1"/>
          </p:nvPr>
        </p:nvSpPr>
        <p:spPr>
          <a:xfrm>
            <a:off x="0" y="883787"/>
            <a:ext cx="4025245" cy="2012724"/>
          </a:xfrm>
        </p:spPr>
        <p:txBody>
          <a:bodyPr/>
          <a:lstStyle/>
          <a:p>
            <a:r>
              <a:rPr lang="en-US" altLang="en-US" dirty="0"/>
              <a:t>Power over Ethernet (PoE) is a standard for providing power to devices such as APs, cameras, or IP phones through a cable.</a:t>
            </a:r>
          </a:p>
          <a:p>
            <a:r>
              <a:rPr lang="en-US" altLang="en-US" dirty="0"/>
              <a:t>A </a:t>
            </a:r>
            <a:r>
              <a:rPr lang="en-US" altLang="en-US" dirty="0" err="1"/>
              <a:t>PoE</a:t>
            </a:r>
            <a:r>
              <a:rPr lang="en-US" altLang="en-US" dirty="0"/>
              <a:t> injector can be connected to a cable and a second cable is used to connect a device that receives power from the injector.</a:t>
            </a:r>
          </a:p>
        </p:txBody>
      </p:sp>
      <p:pic>
        <p:nvPicPr>
          <p:cNvPr id="3" name="Picture 2" descr="image of a Cisco SG300-52P 52-port Gigabit PoE Managed Switch." title="switch"/>
          <p:cNvPicPr>
            <a:picLocks noChangeAspect="1"/>
          </p:cNvPicPr>
          <p:nvPr/>
        </p:nvPicPr>
        <p:blipFill>
          <a:blip r:embed="rId4"/>
          <a:stretch>
            <a:fillRect/>
          </a:stretch>
        </p:blipFill>
        <p:spPr>
          <a:xfrm>
            <a:off x="4102329" y="1663260"/>
            <a:ext cx="5041671" cy="1222640"/>
          </a:xfrm>
          <a:prstGeom prst="rect">
            <a:avLst/>
          </a:prstGeom>
        </p:spPr>
      </p:pic>
      <p:sp>
        <p:nvSpPr>
          <p:cNvPr id="12" name="Right Arrow 11"/>
          <p:cNvSpPr/>
          <p:nvPr/>
        </p:nvSpPr>
        <p:spPr>
          <a:xfrm rot="2059785">
            <a:off x="4366896" y="1068900"/>
            <a:ext cx="1325166" cy="659877"/>
          </a:xfrm>
          <a:prstGeom prst="rightArrow">
            <a:avLst>
              <a:gd name="adj1" fmla="val 50000"/>
              <a:gd name="adj2" fmla="val 49665"/>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err="1">
                <a:solidFill>
                  <a:schemeClr val="bg1"/>
                </a:solidFill>
              </a:rPr>
              <a:t>PoE</a:t>
            </a:r>
            <a:r>
              <a:rPr lang="en-US" sz="1200" dirty="0">
                <a:solidFill>
                  <a:schemeClr val="bg1"/>
                </a:solidFill>
              </a:rPr>
              <a:t> switch</a:t>
            </a:r>
          </a:p>
        </p:txBody>
      </p:sp>
      <p:pic>
        <p:nvPicPr>
          <p:cNvPr id="4" name="Picture 3" descr="image of a PoE Injector" title="PoE Injector"/>
          <p:cNvPicPr>
            <a:picLocks noChangeAspect="1"/>
          </p:cNvPicPr>
          <p:nvPr/>
        </p:nvPicPr>
        <p:blipFill>
          <a:blip r:embed="rId5"/>
          <a:stretch>
            <a:fillRect/>
          </a:stretch>
        </p:blipFill>
        <p:spPr>
          <a:xfrm>
            <a:off x="7631490" y="501607"/>
            <a:ext cx="1103918" cy="1182769"/>
          </a:xfrm>
          <a:prstGeom prst="rect">
            <a:avLst/>
          </a:prstGeom>
        </p:spPr>
      </p:pic>
      <p:sp>
        <p:nvSpPr>
          <p:cNvPr id="11" name="Right Arrow 10"/>
          <p:cNvSpPr/>
          <p:nvPr/>
        </p:nvSpPr>
        <p:spPr>
          <a:xfrm>
            <a:off x="5883411" y="710567"/>
            <a:ext cx="1774396" cy="659877"/>
          </a:xfrm>
          <a:prstGeom prst="rightArrow">
            <a:avLst>
              <a:gd name="adj1" fmla="val 50000"/>
              <a:gd name="adj2" fmla="val 49665"/>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err="1">
                <a:solidFill>
                  <a:schemeClr val="bg1"/>
                </a:solidFill>
              </a:rPr>
              <a:t>PoE</a:t>
            </a:r>
            <a:r>
              <a:rPr lang="en-US" sz="1200" dirty="0">
                <a:solidFill>
                  <a:schemeClr val="bg1"/>
                </a:solidFill>
              </a:rPr>
              <a:t> injector</a:t>
            </a:r>
          </a:p>
        </p:txBody>
      </p:sp>
      <p:sp>
        <p:nvSpPr>
          <p:cNvPr id="7" name="Content Placeholder 2"/>
          <p:cNvSpPr txBox="1">
            <a:spLocks/>
          </p:cNvSpPr>
          <p:nvPr/>
        </p:nvSpPr>
        <p:spPr bwMode="auto">
          <a:xfrm>
            <a:off x="4762107" y="3289194"/>
            <a:ext cx="4025245" cy="82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a:t>Ethernet over Power (powerline networking) uses existing electrical wiring to create a network.</a:t>
            </a:r>
          </a:p>
          <a:p>
            <a:endParaRPr lang="en-US" altLang="en-US" dirty="0"/>
          </a:p>
        </p:txBody>
      </p:sp>
      <p:pic>
        <p:nvPicPr>
          <p:cNvPr id="6" name="Picture 5" descr="A powerline networking adapter plugged into an electrical outlet." title="network cable"/>
          <p:cNvPicPr>
            <a:picLocks noChangeAspect="1"/>
          </p:cNvPicPr>
          <p:nvPr/>
        </p:nvPicPr>
        <p:blipFill>
          <a:blip r:embed="rId6"/>
          <a:stretch>
            <a:fillRect/>
          </a:stretch>
        </p:blipFill>
        <p:spPr>
          <a:xfrm>
            <a:off x="1762812" y="2896511"/>
            <a:ext cx="2564457" cy="1860489"/>
          </a:xfrm>
          <a:prstGeom prst="rect">
            <a:avLst/>
          </a:prstGeom>
        </p:spPr>
      </p:pic>
      <p:sp>
        <p:nvSpPr>
          <p:cNvPr id="10" name="Right Arrow 9"/>
          <p:cNvSpPr/>
          <p:nvPr/>
        </p:nvSpPr>
        <p:spPr>
          <a:xfrm>
            <a:off x="1478638" y="4097123"/>
            <a:ext cx="1774396" cy="659877"/>
          </a:xfrm>
          <a:prstGeom prst="rightArrow">
            <a:avLst>
              <a:gd name="adj1" fmla="val 50000"/>
              <a:gd name="adj2" fmla="val 49665"/>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bg1"/>
                </a:solidFill>
              </a:rPr>
              <a:t>Network cable</a:t>
            </a:r>
          </a:p>
        </p:txBody>
      </p:sp>
    </p:spTree>
    <p:custDataLst>
      <p:tags r:id="rId1"/>
    </p:custDataLst>
    <p:extLst>
      <p:ext uri="{BB962C8B-B14F-4D97-AF65-F5344CB8AC3E}">
        <p14:creationId xmlns:p14="http://schemas.microsoft.com/office/powerpoint/2010/main" val="242922754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Other Network Devices </a:t>
            </a:r>
            <a:br>
              <a:rPr lang="en-US" altLang="en-US" sz="1600" dirty="0"/>
            </a:br>
            <a:r>
              <a:rPr lang="en-US" altLang="en-US" dirty="0"/>
              <a:t>Cloud-based Network Controller</a:t>
            </a:r>
            <a:r>
              <a:rPr lang="en-US" altLang="en-US" sz="1600" dirty="0"/>
              <a:t/>
            </a:r>
            <a:br>
              <a:rPr lang="en-US" altLang="en-US" sz="1600" dirty="0"/>
            </a:br>
            <a:endParaRPr lang="en-US" altLang="en-US" dirty="0"/>
          </a:p>
        </p:txBody>
      </p:sp>
      <p:sp>
        <p:nvSpPr>
          <p:cNvPr id="5" name="Content Placeholder 2"/>
          <p:cNvSpPr>
            <a:spLocks noGrp="1"/>
          </p:cNvSpPr>
          <p:nvPr>
            <p:ph idx="1"/>
          </p:nvPr>
        </p:nvSpPr>
        <p:spPr>
          <a:xfrm>
            <a:off x="0" y="883787"/>
            <a:ext cx="3332860" cy="1167204"/>
          </a:xfrm>
        </p:spPr>
        <p:txBody>
          <a:bodyPr/>
          <a:lstStyle/>
          <a:p>
            <a:r>
              <a:rPr lang="en-US" altLang="en-US" dirty="0"/>
              <a:t>A cloud-based network controller is a remote device used to manage network devices like access points or switches.</a:t>
            </a:r>
          </a:p>
        </p:txBody>
      </p:sp>
      <p:pic>
        <p:nvPicPr>
          <p:cNvPr id="2" name="Picture 1" descr="a Meraki network management dashboard." title="browser image"/>
          <p:cNvPicPr>
            <a:picLocks noChangeAspect="1"/>
          </p:cNvPicPr>
          <p:nvPr/>
        </p:nvPicPr>
        <p:blipFill>
          <a:blip r:embed="rId4"/>
          <a:stretch>
            <a:fillRect/>
          </a:stretch>
        </p:blipFill>
        <p:spPr>
          <a:xfrm>
            <a:off x="3437172" y="1244396"/>
            <a:ext cx="4983244" cy="3751753"/>
          </a:xfrm>
          <a:prstGeom prst="rect">
            <a:avLst/>
          </a:prstGeom>
        </p:spPr>
      </p:pic>
    </p:spTree>
    <p:custDataLst>
      <p:tags r:id="rId1"/>
    </p:custDataLst>
    <p:extLst>
      <p:ext uri="{BB962C8B-B14F-4D97-AF65-F5344CB8AC3E}">
        <p14:creationId xmlns:p14="http://schemas.microsoft.com/office/powerpoint/2010/main" val="249595364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5.4 Network Cables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Network Tools </a:t>
            </a:r>
            <a:br>
              <a:rPr lang="en-US" altLang="en-US" sz="1600" dirty="0"/>
            </a:br>
            <a:r>
              <a:rPr lang="en-US" altLang="en-US" dirty="0"/>
              <a:t>Video Explanation – Network Cable Tools</a:t>
            </a:r>
            <a:r>
              <a:rPr lang="en-US" altLang="en-US" sz="1600" dirty="0"/>
              <a:t/>
            </a:r>
            <a:br>
              <a:rPr lang="en-US" altLang="en-US" sz="1600" dirty="0"/>
            </a:br>
            <a:endParaRPr lang="en-US" altLang="en-US" dirty="0"/>
          </a:p>
        </p:txBody>
      </p:sp>
      <p:pic>
        <p:nvPicPr>
          <p:cNvPr id="2" name="Picture 1" descr="In this video explanation, you will learn about network cable tools:&#10;Network Cable Crimper&#10;Wire Strippers&#10;Cable Connectors&#10;Punch Down Tool&#10;Network Cable Tester&#10;Toner and Probe" title="Network Cable Tools"/>
          <p:cNvPicPr>
            <a:picLocks noChangeAspect="1"/>
          </p:cNvPicPr>
          <p:nvPr/>
        </p:nvPicPr>
        <p:blipFill>
          <a:blip r:embed="rId4"/>
          <a:stretch>
            <a:fillRect/>
          </a:stretch>
        </p:blipFill>
        <p:spPr>
          <a:xfrm>
            <a:off x="1235206" y="976285"/>
            <a:ext cx="6673588" cy="3557481"/>
          </a:xfrm>
          <a:prstGeom prst="rect">
            <a:avLst/>
          </a:prstGeom>
        </p:spPr>
      </p:pic>
    </p:spTree>
    <p:custDataLst>
      <p:tags r:id="rId1"/>
    </p:custDataLst>
    <p:extLst>
      <p:ext uri="{BB962C8B-B14F-4D97-AF65-F5344CB8AC3E}">
        <p14:creationId xmlns:p14="http://schemas.microsoft.com/office/powerpoint/2010/main" val="234880827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5001162" cy="757551"/>
          </a:xfrm>
        </p:spPr>
        <p:txBody>
          <a:bodyPr/>
          <a:lstStyle/>
          <a:p>
            <a:r>
              <a:rPr lang="en-US" altLang="en-US" sz="1600" dirty="0"/>
              <a:t>Network Tools</a:t>
            </a:r>
            <a:br>
              <a:rPr lang="en-US" altLang="en-US" sz="1600" dirty="0"/>
            </a:br>
            <a:r>
              <a:rPr lang="en-US" altLang="en-US" dirty="0"/>
              <a:t>Network Tools and Descriptions</a:t>
            </a:r>
          </a:p>
        </p:txBody>
      </p:sp>
      <p:pic>
        <p:nvPicPr>
          <p:cNvPr id="6" name="Picture 5" descr="Image of a cable crimper tool" title="Crimper"/>
          <p:cNvPicPr>
            <a:picLocks noChangeAspect="1"/>
          </p:cNvPicPr>
          <p:nvPr/>
        </p:nvPicPr>
        <p:blipFill>
          <a:blip r:embed="rId4"/>
          <a:stretch>
            <a:fillRect/>
          </a:stretch>
        </p:blipFill>
        <p:spPr>
          <a:xfrm>
            <a:off x="5237041" y="691591"/>
            <a:ext cx="2389939" cy="1007583"/>
          </a:xfrm>
          <a:prstGeom prst="rect">
            <a:avLst/>
          </a:prstGeom>
        </p:spPr>
      </p:pic>
      <p:pic>
        <p:nvPicPr>
          <p:cNvPr id="5" name="Picture 4" descr="image of wire stripper tool" title="wire stripper"/>
          <p:cNvPicPr>
            <a:picLocks noChangeAspect="1"/>
          </p:cNvPicPr>
          <p:nvPr/>
        </p:nvPicPr>
        <p:blipFill>
          <a:blip r:embed="rId5"/>
          <a:stretch>
            <a:fillRect/>
          </a:stretch>
        </p:blipFill>
        <p:spPr>
          <a:xfrm rot="10800000" flipV="1">
            <a:off x="599738" y="2952506"/>
            <a:ext cx="2398876" cy="1417805"/>
          </a:xfrm>
          <a:prstGeom prst="rect">
            <a:avLst/>
          </a:prstGeom>
        </p:spPr>
      </p:pic>
      <p:pic>
        <p:nvPicPr>
          <p:cNvPr id="3" name="Picture 2" descr=" image of wire cutters" title="wire cutters"/>
          <p:cNvPicPr>
            <a:picLocks noChangeAspect="1"/>
          </p:cNvPicPr>
          <p:nvPr/>
        </p:nvPicPr>
        <p:blipFill>
          <a:blip r:embed="rId6"/>
          <a:stretch>
            <a:fillRect/>
          </a:stretch>
        </p:blipFill>
        <p:spPr>
          <a:xfrm rot="5400000">
            <a:off x="1284247" y="719483"/>
            <a:ext cx="1029858" cy="1141194"/>
          </a:xfrm>
          <a:prstGeom prst="rect">
            <a:avLst/>
          </a:prstGeom>
        </p:spPr>
      </p:pic>
      <p:sp>
        <p:nvSpPr>
          <p:cNvPr id="4" name="Content Placeholder 2"/>
          <p:cNvSpPr>
            <a:spLocks noGrp="1"/>
          </p:cNvSpPr>
          <p:nvPr>
            <p:ph idx="1"/>
          </p:nvPr>
        </p:nvSpPr>
        <p:spPr>
          <a:xfrm>
            <a:off x="200025" y="1781216"/>
            <a:ext cx="8943975" cy="1085809"/>
          </a:xfrm>
        </p:spPr>
        <p:txBody>
          <a:bodyPr numCol="2"/>
          <a:lstStyle/>
          <a:p>
            <a:r>
              <a:rPr lang="en-US" altLang="en-US" dirty="0"/>
              <a:t>Wire cutters or side cutters</a:t>
            </a:r>
            <a:br>
              <a:rPr lang="en-US" altLang="en-US" dirty="0"/>
            </a:br>
            <a:r>
              <a:rPr lang="en-US" altLang="en-US" dirty="0"/>
              <a:t/>
            </a:r>
            <a:br>
              <a:rPr lang="en-US" altLang="en-US" dirty="0"/>
            </a:br>
            <a:endParaRPr lang="en-US" altLang="en-US" dirty="0" smtClean="0"/>
          </a:p>
          <a:p>
            <a:r>
              <a:rPr lang="en-US" altLang="en-US" dirty="0" smtClean="0"/>
              <a:t>Wire </a:t>
            </a:r>
            <a:r>
              <a:rPr lang="en-US" altLang="en-US" dirty="0"/>
              <a:t>strippers</a:t>
            </a:r>
            <a:br>
              <a:rPr lang="en-US" altLang="en-US" dirty="0"/>
            </a:br>
            <a:r>
              <a:rPr lang="en-US" altLang="en-US" dirty="0"/>
              <a:t/>
            </a:r>
            <a:br>
              <a:rPr lang="en-US" altLang="en-US" dirty="0"/>
            </a:br>
            <a:endParaRPr lang="en-US" altLang="en-US" dirty="0"/>
          </a:p>
          <a:p>
            <a:r>
              <a:rPr lang="en-US" altLang="en-US" dirty="0"/>
              <a:t>Crimper – used to securely attach an RJ-45 </a:t>
            </a:r>
            <a:r>
              <a:rPr lang="en-US" altLang="en-US" dirty="0" smtClean="0"/>
              <a:t>connector</a:t>
            </a:r>
            <a:endParaRPr lang="en-US" altLang="en-US" dirty="0"/>
          </a:p>
          <a:p>
            <a:r>
              <a:rPr lang="en-US" altLang="en-US" dirty="0"/>
              <a:t>Punch down tool – used to terminate wires into termination</a:t>
            </a:r>
          </a:p>
        </p:txBody>
      </p:sp>
      <p:pic>
        <p:nvPicPr>
          <p:cNvPr id="7" name="Picture 6" descr="Image of punch down tool" title="punch down tool"/>
          <p:cNvPicPr>
            <a:picLocks noChangeAspect="1"/>
          </p:cNvPicPr>
          <p:nvPr/>
        </p:nvPicPr>
        <p:blipFill>
          <a:blip r:embed="rId7"/>
          <a:stretch>
            <a:fillRect/>
          </a:stretch>
        </p:blipFill>
        <p:spPr>
          <a:xfrm>
            <a:off x="5610358" y="3252719"/>
            <a:ext cx="2413556" cy="798330"/>
          </a:xfrm>
          <a:prstGeom prst="rect">
            <a:avLst/>
          </a:prstGeom>
        </p:spPr>
      </p:pic>
    </p:spTree>
    <p:custDataLst>
      <p:tags r:id="rId1"/>
    </p:custDataLst>
    <p:extLst>
      <p:ext uri="{BB962C8B-B14F-4D97-AF65-F5344CB8AC3E}">
        <p14:creationId xmlns:p14="http://schemas.microsoft.com/office/powerpoint/2010/main" val="2420244484"/>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08068"/>
            <a:ext cx="5751346" cy="757551"/>
          </a:xfrm>
        </p:spPr>
        <p:txBody>
          <a:bodyPr/>
          <a:lstStyle/>
          <a:p>
            <a:r>
              <a:rPr lang="en-US" altLang="en-US" sz="1600" dirty="0"/>
              <a:t>Network Tools</a:t>
            </a:r>
            <a:br>
              <a:rPr lang="en-US" altLang="en-US" sz="1600" dirty="0"/>
            </a:br>
            <a:r>
              <a:rPr lang="en-US" altLang="en-US" dirty="0"/>
              <a:t>Network Tools and </a:t>
            </a:r>
            <a:r>
              <a:rPr lang="en-US" altLang="en-US" dirty="0" smtClean="0"/>
              <a:t>Descriptions (Cont.)</a:t>
            </a:r>
            <a:br>
              <a:rPr lang="en-US" altLang="en-US" dirty="0" smtClean="0"/>
            </a:br>
            <a:endParaRPr lang="en-US" altLang="en-US" dirty="0"/>
          </a:p>
        </p:txBody>
      </p:sp>
      <p:sp>
        <p:nvSpPr>
          <p:cNvPr id="9" name="Content Placeholder 2"/>
          <p:cNvSpPr txBox="1">
            <a:spLocks/>
          </p:cNvSpPr>
          <p:nvPr/>
        </p:nvSpPr>
        <p:spPr bwMode="auto">
          <a:xfrm>
            <a:off x="1400174" y="2058256"/>
            <a:ext cx="5911392" cy="223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2"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err="1"/>
              <a:t>Multimeter</a:t>
            </a:r>
            <a:r>
              <a:rPr lang="en-US" altLang="en-US" dirty="0"/>
              <a:t/>
            </a:r>
            <a:br>
              <a:rPr lang="en-US" altLang="en-US" dirty="0"/>
            </a:br>
            <a:r>
              <a:rPr lang="en-US" altLang="en-US" dirty="0"/>
              <a:t/>
            </a:r>
            <a:br>
              <a:rPr lang="en-US" altLang="en-US" dirty="0"/>
            </a:br>
            <a:endParaRPr lang="en-US" altLang="en-US" dirty="0"/>
          </a:p>
          <a:p>
            <a:r>
              <a:rPr lang="en-US" altLang="en-US" dirty="0" smtClean="0"/>
              <a:t>Tone Generator</a:t>
            </a:r>
            <a:r>
              <a:rPr lang="en-US" altLang="en-US" dirty="0"/>
              <a:t/>
            </a:r>
            <a:br>
              <a:rPr lang="en-US" altLang="en-US" dirty="0"/>
            </a:br>
            <a:r>
              <a:rPr lang="en-US" altLang="en-US" dirty="0"/>
              <a:t/>
            </a:r>
            <a:br>
              <a:rPr lang="en-US" altLang="en-US" dirty="0"/>
            </a:br>
            <a:endParaRPr lang="en-US" altLang="en-US" dirty="0"/>
          </a:p>
          <a:p>
            <a:r>
              <a:rPr lang="en-US" altLang="en-US" dirty="0"/>
              <a:t>Loopback adapter –</a:t>
            </a:r>
            <a:br>
              <a:rPr lang="en-US" altLang="en-US" dirty="0"/>
            </a:br>
            <a:r>
              <a:rPr lang="en-US" altLang="en-US" dirty="0"/>
              <a:t>used to check a port</a:t>
            </a:r>
            <a:br>
              <a:rPr lang="en-US" altLang="en-US" dirty="0"/>
            </a:br>
            <a:endParaRPr lang="en-US" altLang="en-US" dirty="0"/>
          </a:p>
          <a:p>
            <a:r>
              <a:rPr lang="en-US" altLang="en-US" dirty="0" smtClean="0"/>
              <a:t>Cable Tester</a:t>
            </a:r>
            <a:r>
              <a:rPr lang="en-US" altLang="en-US" dirty="0"/>
              <a:t/>
            </a:r>
            <a:br>
              <a:rPr lang="en-US" altLang="en-US" dirty="0"/>
            </a:br>
            <a:endParaRPr lang="en-US" altLang="en-US" dirty="0"/>
          </a:p>
          <a:p>
            <a:r>
              <a:rPr lang="en-US" altLang="en-US" dirty="0"/>
              <a:t>Wi-Fi analyzer</a:t>
            </a:r>
            <a:br>
              <a:rPr lang="en-US" altLang="en-US" dirty="0"/>
            </a:br>
            <a:r>
              <a:rPr lang="en-US" altLang="en-US" dirty="0"/>
              <a:t/>
            </a:r>
            <a:br>
              <a:rPr lang="en-US" altLang="en-US" dirty="0"/>
            </a:br>
            <a:endParaRPr lang="en-US" altLang="en-US" dirty="0"/>
          </a:p>
        </p:txBody>
      </p:sp>
      <p:pic>
        <p:nvPicPr>
          <p:cNvPr id="8" name="Picture 7" descr="Image of a multimeter" title="Multimeter"/>
          <p:cNvPicPr>
            <a:picLocks noChangeAspect="1"/>
          </p:cNvPicPr>
          <p:nvPr/>
        </p:nvPicPr>
        <p:blipFill>
          <a:blip r:embed="rId4"/>
          <a:stretch>
            <a:fillRect/>
          </a:stretch>
        </p:blipFill>
        <p:spPr>
          <a:xfrm>
            <a:off x="1784920" y="847908"/>
            <a:ext cx="716570" cy="1173244"/>
          </a:xfrm>
          <a:prstGeom prst="rect">
            <a:avLst/>
          </a:prstGeom>
        </p:spPr>
      </p:pic>
      <p:pic>
        <p:nvPicPr>
          <p:cNvPr id="12" name="Picture 11" descr="image of a tone generator tool" title="tone generator"/>
          <p:cNvPicPr>
            <a:picLocks noChangeAspect="1"/>
          </p:cNvPicPr>
          <p:nvPr/>
        </p:nvPicPr>
        <p:blipFill>
          <a:blip r:embed="rId5"/>
          <a:stretch>
            <a:fillRect/>
          </a:stretch>
        </p:blipFill>
        <p:spPr>
          <a:xfrm>
            <a:off x="315388" y="1984048"/>
            <a:ext cx="759496" cy="1204079"/>
          </a:xfrm>
          <a:prstGeom prst="rect">
            <a:avLst/>
          </a:prstGeom>
        </p:spPr>
      </p:pic>
      <p:pic>
        <p:nvPicPr>
          <p:cNvPr id="11" name="Picture 10" descr="image of loopback adapter" title="loopback"/>
          <p:cNvPicPr>
            <a:picLocks noChangeAspect="1"/>
          </p:cNvPicPr>
          <p:nvPr/>
        </p:nvPicPr>
        <p:blipFill>
          <a:blip r:embed="rId6"/>
          <a:stretch>
            <a:fillRect/>
          </a:stretch>
        </p:blipFill>
        <p:spPr>
          <a:xfrm>
            <a:off x="408887" y="3659029"/>
            <a:ext cx="873257" cy="647990"/>
          </a:xfrm>
          <a:prstGeom prst="rect">
            <a:avLst/>
          </a:prstGeom>
        </p:spPr>
      </p:pic>
      <p:pic>
        <p:nvPicPr>
          <p:cNvPr id="13" name="Picture 12" descr="image of a laptop with Cisco Spectrum Expert Wi-Fi application installed." title="wifi analyzer"/>
          <p:cNvPicPr>
            <a:picLocks noChangeAspect="1"/>
          </p:cNvPicPr>
          <p:nvPr/>
        </p:nvPicPr>
        <p:blipFill>
          <a:blip r:embed="rId7"/>
          <a:stretch>
            <a:fillRect/>
          </a:stretch>
        </p:blipFill>
        <p:spPr>
          <a:xfrm>
            <a:off x="7359289" y="2842201"/>
            <a:ext cx="1422662" cy="1295086"/>
          </a:xfrm>
          <a:prstGeom prst="rect">
            <a:avLst/>
          </a:prstGeom>
        </p:spPr>
      </p:pic>
      <p:pic>
        <p:nvPicPr>
          <p:cNvPr id="2" name="Picture 1" descr="image of cable tester" title="cable tester"/>
          <p:cNvPicPr>
            <a:picLocks noChangeAspect="1"/>
          </p:cNvPicPr>
          <p:nvPr/>
        </p:nvPicPr>
        <p:blipFill>
          <a:blip r:embed="rId8"/>
          <a:stretch>
            <a:fillRect/>
          </a:stretch>
        </p:blipFill>
        <p:spPr>
          <a:xfrm>
            <a:off x="7160654" y="722744"/>
            <a:ext cx="811532" cy="1443894"/>
          </a:xfrm>
          <a:prstGeom prst="rect">
            <a:avLst/>
          </a:prstGeom>
        </p:spPr>
      </p:pic>
    </p:spTree>
    <p:custDataLst>
      <p:tags r:id="rId1"/>
    </p:custDataLst>
    <p:extLst>
      <p:ext uri="{BB962C8B-B14F-4D97-AF65-F5344CB8AC3E}">
        <p14:creationId xmlns:p14="http://schemas.microsoft.com/office/powerpoint/2010/main" val="3844926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Copper Cables and Connectors </a:t>
            </a:r>
            <a:br>
              <a:rPr lang="en-US" altLang="en-US" sz="1600" dirty="0"/>
            </a:br>
            <a:r>
              <a:rPr lang="en-US" altLang="en-US" dirty="0"/>
              <a:t>Cable Types</a:t>
            </a:r>
            <a:r>
              <a:rPr lang="en-US" altLang="en-US" sz="1600" dirty="0"/>
              <a:t/>
            </a:r>
            <a:br>
              <a:rPr lang="en-US" altLang="en-US" sz="1600" dirty="0"/>
            </a:br>
            <a:endParaRPr lang="en-US" altLang="en-US" dirty="0"/>
          </a:p>
        </p:txBody>
      </p:sp>
      <p:sp>
        <p:nvSpPr>
          <p:cNvPr id="4" name="Content Placeholder 2"/>
          <p:cNvSpPr>
            <a:spLocks noGrp="1"/>
          </p:cNvSpPr>
          <p:nvPr>
            <p:ph idx="1"/>
          </p:nvPr>
        </p:nvSpPr>
        <p:spPr>
          <a:xfrm>
            <a:off x="0" y="883787"/>
            <a:ext cx="3374796" cy="2236486"/>
          </a:xfrm>
        </p:spPr>
        <p:txBody>
          <a:bodyPr/>
          <a:lstStyle/>
          <a:p>
            <a:r>
              <a:rPr lang="en-US" altLang="en-US" dirty="0"/>
              <a:t>Cable types used in networking</a:t>
            </a:r>
          </a:p>
          <a:p>
            <a:pPr lvl="1"/>
            <a:r>
              <a:rPr lang="en-US" altLang="en-US" dirty="0"/>
              <a:t>Twisted-pair</a:t>
            </a:r>
          </a:p>
          <a:p>
            <a:pPr lvl="1"/>
            <a:r>
              <a:rPr lang="en-US" altLang="en-US" dirty="0"/>
              <a:t>Coaxial</a:t>
            </a:r>
          </a:p>
          <a:p>
            <a:pPr lvl="1"/>
            <a:r>
              <a:rPr lang="en-US" altLang="en-US" dirty="0"/>
              <a:t>Fiber-optic</a:t>
            </a:r>
          </a:p>
          <a:p>
            <a:pPr marL="0" indent="0">
              <a:buNone/>
            </a:pPr>
            <a:endParaRPr lang="en-US" altLang="en-US" dirty="0"/>
          </a:p>
        </p:txBody>
      </p:sp>
      <p:pic>
        <p:nvPicPr>
          <p:cNvPr id="2" name="Picture 1" descr="images of the following cables with stripped ends exposing their internal components: twisted-pair cable, coaxial cable, and fiber optic cable." title="Cables"/>
          <p:cNvPicPr>
            <a:picLocks noChangeAspect="1"/>
          </p:cNvPicPr>
          <p:nvPr/>
        </p:nvPicPr>
        <p:blipFill>
          <a:blip r:embed="rId4"/>
          <a:stretch>
            <a:fillRect/>
          </a:stretch>
        </p:blipFill>
        <p:spPr>
          <a:xfrm>
            <a:off x="3421931" y="947163"/>
            <a:ext cx="5108110" cy="3583596"/>
          </a:xfrm>
          <a:prstGeom prst="rect">
            <a:avLst/>
          </a:prstGeom>
        </p:spPr>
      </p:pic>
    </p:spTree>
    <p:custDataLst>
      <p:tags r:id="rId1"/>
    </p:custDataLst>
    <p:extLst>
      <p:ext uri="{BB962C8B-B14F-4D97-AF65-F5344CB8AC3E}">
        <p14:creationId xmlns:p14="http://schemas.microsoft.com/office/powerpoint/2010/main" val="395353789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Chapter 5: Assessment</a:t>
            </a:r>
          </a:p>
        </p:txBody>
      </p:sp>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5, “Assessment” after completing Chapter 5.</a:t>
            </a:r>
          </a:p>
          <a:p>
            <a:pPr eaLnBrk="1" hangingPunct="1">
              <a:spcBef>
                <a:spcPct val="30000"/>
              </a:spcBef>
            </a:pPr>
            <a:r>
              <a:rPr lang="en-US" dirty="0"/>
              <a:t>Quizzes, labs, and other activities can be used to informally assess student progress.</a:t>
            </a:r>
          </a:p>
        </p:txBody>
      </p:sp>
    </p:spTree>
    <p:custDataLst>
      <p:tags r:id="rId1"/>
    </p:custDataLst>
    <p:extLst>
      <p:ext uri="{BB962C8B-B14F-4D97-AF65-F5344CB8AC3E}">
        <p14:creationId xmlns:p14="http://schemas.microsoft.com/office/powerpoint/2010/main" val="1296080354"/>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Copper Cables and Connectors </a:t>
            </a:r>
            <a:br>
              <a:rPr lang="en-US" altLang="en-US" sz="1600" dirty="0"/>
            </a:br>
            <a:r>
              <a:rPr lang="en-US" altLang="en-US" dirty="0"/>
              <a:t>Coaxial Cables</a:t>
            </a:r>
            <a:r>
              <a:rPr lang="en-US" altLang="en-US" sz="1600" dirty="0"/>
              <a:t/>
            </a:r>
            <a:br>
              <a:rPr lang="en-US" altLang="en-US" sz="1600" dirty="0"/>
            </a:br>
            <a:endParaRPr lang="en-US" altLang="en-US" dirty="0"/>
          </a:p>
        </p:txBody>
      </p:sp>
      <p:sp>
        <p:nvSpPr>
          <p:cNvPr id="4" name="Content Placeholder 2"/>
          <p:cNvSpPr>
            <a:spLocks noGrp="1"/>
          </p:cNvSpPr>
          <p:nvPr>
            <p:ph idx="1"/>
          </p:nvPr>
        </p:nvSpPr>
        <p:spPr>
          <a:xfrm>
            <a:off x="0" y="883787"/>
            <a:ext cx="3374796" cy="2236486"/>
          </a:xfrm>
        </p:spPr>
        <p:txBody>
          <a:bodyPr/>
          <a:lstStyle/>
          <a:p>
            <a:r>
              <a:rPr lang="en-US" altLang="en-US" dirty="0"/>
              <a:t>Coaxial cable</a:t>
            </a:r>
          </a:p>
          <a:p>
            <a:pPr lvl="1"/>
            <a:r>
              <a:rPr lang="en-US" altLang="en-US" dirty="0"/>
              <a:t>Copper or aluminum</a:t>
            </a:r>
          </a:p>
          <a:p>
            <a:pPr lvl="1"/>
            <a:r>
              <a:rPr lang="en-US" altLang="en-US" dirty="0"/>
              <a:t>Used in cable TV systems and satellite communication systems</a:t>
            </a:r>
          </a:p>
          <a:p>
            <a:pPr lvl="1"/>
            <a:r>
              <a:rPr lang="en-US" altLang="en-US" dirty="0"/>
              <a:t>Harder to install, more expensive, and harder to troubleshoot than twisted-pair cabling</a:t>
            </a:r>
          </a:p>
          <a:p>
            <a:endParaRPr lang="en-US" altLang="en-US" dirty="0"/>
          </a:p>
        </p:txBody>
      </p:sp>
      <p:pic>
        <p:nvPicPr>
          <p:cNvPr id="3" name="Picture 2" descr="diagram that shows the perspective view and the front view of a coaxial cable highlighting the following layers: outer jacket, braided copper shielding, plastic insulation, and copper conductor. The figure also shows images of the following coaxial connectors: BNC, N type, and F type." title="Coaxial cable"/>
          <p:cNvPicPr>
            <a:picLocks noChangeAspect="1"/>
          </p:cNvPicPr>
          <p:nvPr/>
        </p:nvPicPr>
        <p:blipFill>
          <a:blip r:embed="rId4"/>
          <a:stretch>
            <a:fillRect/>
          </a:stretch>
        </p:blipFill>
        <p:spPr>
          <a:xfrm>
            <a:off x="3535052" y="964498"/>
            <a:ext cx="4530587" cy="3264601"/>
          </a:xfrm>
          <a:prstGeom prst="rect">
            <a:avLst/>
          </a:prstGeom>
        </p:spPr>
      </p:pic>
    </p:spTree>
    <p:custDataLst>
      <p:tags r:id="rId1"/>
    </p:custDataLst>
    <p:extLst>
      <p:ext uri="{BB962C8B-B14F-4D97-AF65-F5344CB8AC3E}">
        <p14:creationId xmlns:p14="http://schemas.microsoft.com/office/powerpoint/2010/main" val="2526300016"/>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4552949" cy="757551"/>
          </a:xfrm>
        </p:spPr>
        <p:txBody>
          <a:bodyPr/>
          <a:lstStyle/>
          <a:p>
            <a:r>
              <a:rPr lang="en-US" altLang="en-US" sz="1600" dirty="0"/>
              <a:t/>
            </a:r>
            <a:br>
              <a:rPr lang="en-US" altLang="en-US" sz="1600" dirty="0"/>
            </a:br>
            <a:r>
              <a:rPr lang="en-US" altLang="en-US" sz="1600" dirty="0"/>
              <a:t>Copper Cables and Connectors </a:t>
            </a:r>
            <a:br>
              <a:rPr lang="en-US" altLang="en-US" sz="1600" dirty="0"/>
            </a:br>
            <a:r>
              <a:rPr lang="en-US" altLang="en-US" dirty="0"/>
              <a:t>Twisted-Pair Cables</a:t>
            </a:r>
            <a:r>
              <a:rPr lang="en-US" altLang="en-US" sz="1600" dirty="0"/>
              <a:t/>
            </a:r>
            <a:br>
              <a:rPr lang="en-US" altLang="en-US" sz="1600" dirty="0"/>
            </a:br>
            <a:endParaRPr lang="en-US" altLang="en-US" dirty="0"/>
          </a:p>
        </p:txBody>
      </p:sp>
      <p:sp>
        <p:nvSpPr>
          <p:cNvPr id="4" name="Content Placeholder 2"/>
          <p:cNvSpPr>
            <a:spLocks noGrp="1"/>
          </p:cNvSpPr>
          <p:nvPr>
            <p:ph idx="1"/>
          </p:nvPr>
        </p:nvSpPr>
        <p:spPr>
          <a:xfrm>
            <a:off x="-1" y="883787"/>
            <a:ext cx="3601039" cy="3678688"/>
          </a:xfrm>
        </p:spPr>
        <p:txBody>
          <a:bodyPr/>
          <a:lstStyle/>
          <a:p>
            <a:r>
              <a:rPr lang="en-US" altLang="en-US" dirty="0"/>
              <a:t>Twisted-pair cabling types</a:t>
            </a:r>
          </a:p>
          <a:p>
            <a:pPr lvl="1"/>
            <a:r>
              <a:rPr lang="en-US" altLang="en-US" dirty="0"/>
              <a:t>Unshielded twisted-pair (UTP)</a:t>
            </a:r>
          </a:p>
          <a:p>
            <a:pPr lvl="1"/>
            <a:r>
              <a:rPr lang="en-US" altLang="en-US" dirty="0"/>
              <a:t>Shielded twisted-pair (STP)</a:t>
            </a:r>
          </a:p>
          <a:p>
            <a:r>
              <a:rPr lang="en-US" altLang="en-US" dirty="0"/>
              <a:t>UTP</a:t>
            </a:r>
          </a:p>
          <a:p>
            <a:pPr lvl="1"/>
            <a:r>
              <a:rPr lang="en-US" altLang="en-US" dirty="0"/>
              <a:t>Most common</a:t>
            </a:r>
          </a:p>
          <a:p>
            <a:pPr lvl="1"/>
            <a:r>
              <a:rPr lang="en-US" altLang="en-US" dirty="0"/>
              <a:t>Four pairs of color-coded wires</a:t>
            </a:r>
          </a:p>
          <a:p>
            <a:pPr lvl="1"/>
            <a:r>
              <a:rPr lang="en-US" altLang="en-US" dirty="0"/>
              <a:t>Prone to electromagnetic interference (EMI) and radio frequency interference (RFI)</a:t>
            </a:r>
          </a:p>
          <a:p>
            <a:r>
              <a:rPr lang="en-US" altLang="en-US" dirty="0"/>
              <a:t>STP</a:t>
            </a:r>
          </a:p>
          <a:p>
            <a:pPr lvl="1"/>
            <a:r>
              <a:rPr lang="en-US" altLang="en-US" dirty="0"/>
              <a:t>Better protection against EMI and RFI</a:t>
            </a:r>
          </a:p>
          <a:p>
            <a:pPr lvl="1"/>
            <a:r>
              <a:rPr lang="en-US" altLang="en-US" dirty="0"/>
              <a:t>More expensive and harder to install</a:t>
            </a:r>
          </a:p>
        </p:txBody>
      </p:sp>
      <p:pic>
        <p:nvPicPr>
          <p:cNvPr id="6" name="Picture 5" descr="image of an RJ-45 UTP cable showing the RJ 45 connector. The figure also shows an image of 4 RJ-45 UTP sockets." title="RJ-45"/>
          <p:cNvPicPr>
            <a:picLocks noChangeAspect="1"/>
          </p:cNvPicPr>
          <p:nvPr/>
        </p:nvPicPr>
        <p:blipFill>
          <a:blip r:embed="rId4"/>
          <a:stretch>
            <a:fillRect/>
          </a:stretch>
        </p:blipFill>
        <p:spPr>
          <a:xfrm>
            <a:off x="4637987" y="243222"/>
            <a:ext cx="3842454" cy="1285688"/>
          </a:xfrm>
          <a:prstGeom prst="rect">
            <a:avLst/>
          </a:prstGeom>
        </p:spPr>
      </p:pic>
      <p:pic>
        <p:nvPicPr>
          <p:cNvPr id="2" name="Picture 1" descr="diagram that shows the different pairs of copper wires in a twisted-pair cable. Each wire in a twisted pair is encased in color-coded insulation and twisted together. The outer jacket of the cable protects the copper wire from physical damage. The color-coded plastic insulation electrically isolates wires from each other and identifies each pair. Each twisted pair protects the signal from interference. " title="UTP"/>
          <p:cNvPicPr>
            <a:picLocks noChangeAspect="1"/>
          </p:cNvPicPr>
          <p:nvPr/>
        </p:nvPicPr>
        <p:blipFill rotWithShape="1">
          <a:blip r:embed="rId5"/>
          <a:srcRect l="7477" t="10219" r="2083" b="9381"/>
          <a:stretch/>
        </p:blipFill>
        <p:spPr>
          <a:xfrm>
            <a:off x="3859391" y="1691240"/>
            <a:ext cx="2809189" cy="1636421"/>
          </a:xfrm>
          <a:prstGeom prst="rect">
            <a:avLst/>
          </a:prstGeom>
        </p:spPr>
      </p:pic>
      <p:sp>
        <p:nvSpPr>
          <p:cNvPr id="10" name="Striped Right Arrow 9"/>
          <p:cNvSpPr/>
          <p:nvPr/>
        </p:nvSpPr>
        <p:spPr>
          <a:xfrm flipH="1">
            <a:off x="6503024" y="2157057"/>
            <a:ext cx="1251993" cy="532545"/>
          </a:xfrm>
          <a:prstGeom prst="stripedRightArrow">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UTP cabling</a:t>
            </a:r>
          </a:p>
        </p:txBody>
      </p:sp>
      <p:pic>
        <p:nvPicPr>
          <p:cNvPr id="5" name="Picture 4" descr="diagram that shows the following layers of a twisted-pair cable: jacket, braided or foil shield (protects all the twisted-pairs), foil shields (protects each set of twisted-pairs), and twisted-pairs." title="STP"/>
          <p:cNvPicPr>
            <a:picLocks noChangeAspect="1"/>
          </p:cNvPicPr>
          <p:nvPr/>
        </p:nvPicPr>
        <p:blipFill rotWithShape="1">
          <a:blip r:embed="rId6"/>
          <a:srcRect l="2702" t="5539" r="1244" b="2299"/>
          <a:stretch/>
        </p:blipFill>
        <p:spPr>
          <a:xfrm>
            <a:off x="5182841" y="3399541"/>
            <a:ext cx="3320138" cy="1611984"/>
          </a:xfrm>
          <a:prstGeom prst="rect">
            <a:avLst/>
          </a:prstGeom>
        </p:spPr>
      </p:pic>
      <p:sp>
        <p:nvSpPr>
          <p:cNvPr id="9" name="Striped Right Arrow 8"/>
          <p:cNvSpPr/>
          <p:nvPr/>
        </p:nvSpPr>
        <p:spPr>
          <a:xfrm>
            <a:off x="4091333" y="3899445"/>
            <a:ext cx="1251993" cy="532545"/>
          </a:xfrm>
          <a:prstGeom prst="stripedRightArrow">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STP cabling</a:t>
            </a:r>
          </a:p>
        </p:txBody>
      </p:sp>
    </p:spTree>
    <p:custDataLst>
      <p:tags r:id="rId1"/>
    </p:custDataLst>
    <p:extLst>
      <p:ext uri="{BB962C8B-B14F-4D97-AF65-F5344CB8AC3E}">
        <p14:creationId xmlns:p14="http://schemas.microsoft.com/office/powerpoint/2010/main" val="53880981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Copper Cables and Connectors </a:t>
            </a:r>
            <a:br>
              <a:rPr lang="en-US" altLang="en-US" sz="1600" dirty="0"/>
            </a:br>
            <a:r>
              <a:rPr lang="en-US" altLang="en-US" dirty="0"/>
              <a:t>Twisted-Pair Category Ratings</a:t>
            </a:r>
            <a:r>
              <a:rPr lang="en-US" altLang="en-US" sz="1600" dirty="0"/>
              <a:t/>
            </a:r>
            <a:br>
              <a:rPr lang="en-US" altLang="en-US" sz="1600" dirty="0"/>
            </a:br>
            <a:endParaRPr lang="en-US" altLang="en-US" dirty="0"/>
          </a:p>
        </p:txBody>
      </p:sp>
      <p:pic>
        <p:nvPicPr>
          <p:cNvPr id="3" name="Picture 2" descr="Cat 5 UTP speed is 100 Mb/s at 100 MHz and features The first widely adopted 4 pair UTP that replaced Cat 3 UTP in Ethernet LANs. Manufactured with higher standard than Cat 3 to allow for higher data transfer rates." title="Cat 5 UTP"/>
          <p:cNvPicPr>
            <a:picLocks noChangeAspect="1"/>
          </p:cNvPicPr>
          <p:nvPr/>
        </p:nvPicPr>
        <p:blipFill>
          <a:blip r:embed="rId4"/>
          <a:stretch>
            <a:fillRect/>
          </a:stretch>
        </p:blipFill>
        <p:spPr>
          <a:xfrm>
            <a:off x="1895915" y="859725"/>
            <a:ext cx="4909256" cy="695697"/>
          </a:xfrm>
          <a:prstGeom prst="rect">
            <a:avLst/>
          </a:prstGeom>
        </p:spPr>
      </p:pic>
      <p:sp>
        <p:nvSpPr>
          <p:cNvPr id="10" name="Striped Right Arrow 9"/>
          <p:cNvSpPr/>
          <p:nvPr/>
        </p:nvSpPr>
        <p:spPr>
          <a:xfrm flipH="1">
            <a:off x="6911518" y="867266"/>
            <a:ext cx="1251993" cy="532545"/>
          </a:xfrm>
          <a:prstGeom prst="stripedRightArrow">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Cat 5 UTP</a:t>
            </a:r>
          </a:p>
        </p:txBody>
      </p:sp>
      <p:pic>
        <p:nvPicPr>
          <p:cNvPr id="7" name="Picture 6" descr="Cat 5e UTP Speed is 1 Gb/s at 100 MHz and is Manufactured with higher standard than Cat 5 to allow for higher data transfer rates with more twists per foot than Cat 5 to better prevent EMI and RFI from outside sources." title="Cat 5e UTP"/>
          <p:cNvPicPr>
            <a:picLocks noChangeAspect="1"/>
          </p:cNvPicPr>
          <p:nvPr/>
        </p:nvPicPr>
        <p:blipFill>
          <a:blip r:embed="rId5"/>
          <a:stretch>
            <a:fillRect/>
          </a:stretch>
        </p:blipFill>
        <p:spPr>
          <a:xfrm>
            <a:off x="1432874" y="1708690"/>
            <a:ext cx="5937708" cy="877887"/>
          </a:xfrm>
          <a:prstGeom prst="rect">
            <a:avLst/>
          </a:prstGeom>
        </p:spPr>
      </p:pic>
      <p:sp>
        <p:nvSpPr>
          <p:cNvPr id="9" name="Striped Right Arrow 8"/>
          <p:cNvSpPr/>
          <p:nvPr/>
        </p:nvSpPr>
        <p:spPr>
          <a:xfrm>
            <a:off x="113122" y="1806694"/>
            <a:ext cx="1251993" cy="532545"/>
          </a:xfrm>
          <a:prstGeom prst="stripedRightArrow">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Cat 5e UTP</a:t>
            </a:r>
          </a:p>
        </p:txBody>
      </p:sp>
      <p:pic>
        <p:nvPicPr>
          <p:cNvPr id="11" name="Picture 10" descr=" Cat 6 UTP speed is 1 Gb/s at 250 MHz (Cat 6a - 500 MHz) and is Manufactured with higher standard than Cat 5e to allow for higher data transfer rates. Has More twists per foot than Cat 5e to better prevent EMI and RFI from outside sources. May have a plastic divider to separate pairs of wires inside the cable to better prevent EMI and RFI. Is Good choice for customers using applications that require large amounts of bandwidth, such as videoconferencing or gaming. Cat 6a has better insulation and performance than Cat6." title="Cat 6 UTP"/>
          <p:cNvPicPr>
            <a:picLocks noChangeAspect="1"/>
          </p:cNvPicPr>
          <p:nvPr/>
        </p:nvPicPr>
        <p:blipFill>
          <a:blip r:embed="rId6"/>
          <a:stretch>
            <a:fillRect/>
          </a:stretch>
        </p:blipFill>
        <p:spPr>
          <a:xfrm>
            <a:off x="1272619" y="2698510"/>
            <a:ext cx="6447148" cy="1920427"/>
          </a:xfrm>
          <a:prstGeom prst="rect">
            <a:avLst/>
          </a:prstGeom>
        </p:spPr>
      </p:pic>
      <p:sp>
        <p:nvSpPr>
          <p:cNvPr id="13" name="Striped Right Arrow 12"/>
          <p:cNvSpPr/>
          <p:nvPr/>
        </p:nvSpPr>
        <p:spPr>
          <a:xfrm flipH="1">
            <a:off x="7780356" y="3310379"/>
            <a:ext cx="1251993" cy="532545"/>
          </a:xfrm>
          <a:prstGeom prst="stripedRightArrow">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Cat 6 UTP</a:t>
            </a:r>
          </a:p>
        </p:txBody>
      </p:sp>
    </p:spTree>
    <p:custDataLst>
      <p:tags r:id="rId1"/>
    </p:custDataLst>
    <p:extLst>
      <p:ext uri="{BB962C8B-B14F-4D97-AF65-F5344CB8AC3E}">
        <p14:creationId xmlns:p14="http://schemas.microsoft.com/office/powerpoint/2010/main" val="4200241202"/>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757551"/>
          </a:xfrm>
        </p:spPr>
        <p:txBody>
          <a:bodyPr/>
          <a:lstStyle/>
          <a:p>
            <a:r>
              <a:rPr lang="en-US" altLang="en-US" sz="1600" dirty="0"/>
              <a:t/>
            </a:r>
            <a:br>
              <a:rPr lang="en-US" altLang="en-US" sz="1600" dirty="0"/>
            </a:br>
            <a:r>
              <a:rPr lang="en-US" altLang="en-US" sz="1600" dirty="0"/>
              <a:t>Copper Cables and Connectors </a:t>
            </a:r>
            <a:br>
              <a:rPr lang="en-US" altLang="en-US" sz="1600" dirty="0"/>
            </a:br>
            <a:r>
              <a:rPr lang="en-US" altLang="en-US" dirty="0"/>
              <a:t>Twisted-Pair Wire Schemes</a:t>
            </a:r>
            <a:r>
              <a:rPr lang="en-US" altLang="en-US" sz="1600" dirty="0"/>
              <a:t/>
            </a:r>
            <a:br>
              <a:rPr lang="en-US" altLang="en-US" sz="1600" dirty="0"/>
            </a:br>
            <a:endParaRPr lang="en-US" altLang="en-US" dirty="0"/>
          </a:p>
        </p:txBody>
      </p:sp>
      <p:sp>
        <p:nvSpPr>
          <p:cNvPr id="18" name="TextBox 17"/>
          <p:cNvSpPr txBox="1"/>
          <p:nvPr/>
        </p:nvSpPr>
        <p:spPr>
          <a:xfrm>
            <a:off x="5793891" y="1828002"/>
            <a:ext cx="2650210" cy="138499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400" dirty="0">
                <a:solidFill>
                  <a:srgbClr val="000000"/>
                </a:solidFill>
              </a:rPr>
              <a:t>When creating a cable to connect a network device to a wall jack or from the patch panel to a switch, make both ends of the cable the same standard.</a:t>
            </a:r>
          </a:p>
        </p:txBody>
      </p:sp>
      <p:sp>
        <p:nvSpPr>
          <p:cNvPr id="15" name="TextBox 14"/>
          <p:cNvSpPr txBox="1"/>
          <p:nvPr/>
        </p:nvSpPr>
        <p:spPr>
          <a:xfrm>
            <a:off x="1663674" y="790403"/>
            <a:ext cx="720032"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en-US" sz="1400" dirty="0">
                <a:solidFill>
                  <a:srgbClr val="000000"/>
                </a:solidFill>
              </a:rPr>
              <a:t>T568A</a:t>
            </a:r>
          </a:p>
        </p:txBody>
      </p:sp>
      <p:pic>
        <p:nvPicPr>
          <p:cNvPr id="2" name="Picture 1" descr="Image shows the wire scheme for T568A within the connector&#10;&#10;T568A color labels in order left to right are W/G Green with white stripe, G Green, W/O Orange with white stripe, BL Blue, W/BL Blue with white stripe, O Orange, W/BN Brown with white stripe, BN Brown. " title="T568A"/>
          <p:cNvPicPr>
            <a:picLocks noChangeAspect="1"/>
          </p:cNvPicPr>
          <p:nvPr/>
        </p:nvPicPr>
        <p:blipFill rotWithShape="1">
          <a:blip r:embed="rId4"/>
          <a:srcRect l="3079" t="10146" r="2141" b="1915"/>
          <a:stretch/>
        </p:blipFill>
        <p:spPr>
          <a:xfrm>
            <a:off x="1219210" y="1146362"/>
            <a:ext cx="1634837" cy="1707676"/>
          </a:xfrm>
          <a:prstGeom prst="rect">
            <a:avLst/>
          </a:prstGeom>
        </p:spPr>
      </p:pic>
      <p:pic>
        <p:nvPicPr>
          <p:cNvPr id="6" name="Picture 5" descr="T568A color labels in order left to right are W/G Green with white stripe, G Green, W/O Orange with white stripe, BL Blue, W/BL Blue with white stripe, O Orange, W/BN Brown with white stripe, BN Brown. " title="Color Labels"/>
          <p:cNvPicPr>
            <a:picLocks noChangeAspect="1"/>
          </p:cNvPicPr>
          <p:nvPr/>
        </p:nvPicPr>
        <p:blipFill>
          <a:blip r:embed="rId5"/>
          <a:stretch>
            <a:fillRect/>
          </a:stretch>
        </p:blipFill>
        <p:spPr>
          <a:xfrm>
            <a:off x="1094515" y="2944285"/>
            <a:ext cx="1898073" cy="1966105"/>
          </a:xfrm>
          <a:prstGeom prst="rect">
            <a:avLst/>
          </a:prstGeom>
        </p:spPr>
      </p:pic>
      <p:sp>
        <p:nvSpPr>
          <p:cNvPr id="16" name="TextBox 15"/>
          <p:cNvSpPr txBox="1"/>
          <p:nvPr/>
        </p:nvSpPr>
        <p:spPr>
          <a:xfrm>
            <a:off x="3910100" y="778788"/>
            <a:ext cx="720032"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en-US" sz="1400" dirty="0">
                <a:solidFill>
                  <a:srgbClr val="000000"/>
                </a:solidFill>
              </a:rPr>
              <a:t>T568B</a:t>
            </a:r>
          </a:p>
        </p:txBody>
      </p:sp>
      <p:pic>
        <p:nvPicPr>
          <p:cNvPr id="3" name="Picture 2" descr="Image shows the wire scheme for T568A within the connector&#10;&#10;T568B color labels in order from left to rigth are W/O Orange with white stripe, O Orange, W/G Green with white stripe, BL Blue, W/BL Blue with white stripe, G Green, W/BN Brown with white stripe, BN Brown" title="T568B"/>
          <p:cNvPicPr>
            <a:picLocks noChangeAspect="1"/>
          </p:cNvPicPr>
          <p:nvPr/>
        </p:nvPicPr>
        <p:blipFill rotWithShape="1">
          <a:blip r:embed="rId6"/>
          <a:srcRect l="2153" t="5170" r="2153"/>
          <a:stretch/>
        </p:blipFill>
        <p:spPr>
          <a:xfrm>
            <a:off x="3484223" y="1136073"/>
            <a:ext cx="1641959" cy="1712767"/>
          </a:xfrm>
          <a:prstGeom prst="rect">
            <a:avLst/>
          </a:prstGeom>
        </p:spPr>
      </p:pic>
      <p:pic>
        <p:nvPicPr>
          <p:cNvPr id="5" name="Picture 4" descr="T568B color labels in order from left to rigth are W/O Orange with white stripe, O Orange, W/G Green with white stripe, BL Blue, W/BL Blue with white stripe, G Green, W/BN Brown with white stripe, BN Brown" title="Color Labels"/>
          <p:cNvPicPr>
            <a:picLocks noChangeAspect="1"/>
          </p:cNvPicPr>
          <p:nvPr/>
        </p:nvPicPr>
        <p:blipFill>
          <a:blip r:embed="rId7"/>
          <a:stretch>
            <a:fillRect/>
          </a:stretch>
        </p:blipFill>
        <p:spPr>
          <a:xfrm>
            <a:off x="3338944" y="2935259"/>
            <a:ext cx="1938771" cy="1973146"/>
          </a:xfrm>
          <a:prstGeom prst="rect">
            <a:avLst/>
          </a:prstGeom>
        </p:spPr>
      </p:pic>
    </p:spTree>
    <p:custDataLst>
      <p:tags r:id="rId1"/>
    </p:custDataLst>
    <p:extLst>
      <p:ext uri="{BB962C8B-B14F-4D97-AF65-F5344CB8AC3E}">
        <p14:creationId xmlns:p14="http://schemas.microsoft.com/office/powerpoint/2010/main" val="3993634685"/>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Copper Cables and Connectors </a:t>
            </a:r>
            <a:br>
              <a:rPr lang="en-US" altLang="en-US" sz="1600" dirty="0"/>
            </a:br>
            <a:r>
              <a:rPr lang="en-US" altLang="en-US" dirty="0"/>
              <a:t>Video Explanation – Build and Test a Network Cable</a:t>
            </a:r>
            <a:r>
              <a:rPr lang="en-US" altLang="en-US" sz="1600" dirty="0"/>
              <a:t/>
            </a:r>
            <a:br>
              <a:rPr lang="en-US" altLang="en-US" sz="1600" dirty="0"/>
            </a:br>
            <a:endParaRPr lang="en-US" altLang="en-US" dirty="0"/>
          </a:p>
        </p:txBody>
      </p:sp>
      <p:pic>
        <p:nvPicPr>
          <p:cNvPr id="3" name="Picture 2" descr="In this video demonstration, you will learn to build and test a network cable:&#10;Step 1: Cute the cable to length&#10;Step 2: Strip the cable to expose the wires&#10;Step 3: Untwist the wire pairs and remove the string and separator if necessary.&#10;Step 4: Organize the wires in the correct color code and trim the wires to length.&#10;Step 5: Place the wire ends into the RJ-45 connector&#10;Step 6: Ensure the wire ends reach the end of the RJ-45 connector&#10;Step 7: Crimp the RJ-45 connector to the cable.&#10;Step 8: Test the cable for continuity." title="Build and Test a Network Cable"/>
          <p:cNvPicPr>
            <a:picLocks noChangeAspect="1"/>
          </p:cNvPicPr>
          <p:nvPr/>
        </p:nvPicPr>
        <p:blipFill>
          <a:blip r:embed="rId4"/>
          <a:stretch>
            <a:fillRect/>
          </a:stretch>
        </p:blipFill>
        <p:spPr>
          <a:xfrm>
            <a:off x="1002825" y="921765"/>
            <a:ext cx="7534275" cy="3714750"/>
          </a:xfrm>
          <a:prstGeom prst="rect">
            <a:avLst/>
          </a:prstGeom>
        </p:spPr>
      </p:pic>
    </p:spTree>
    <p:custDataLst>
      <p:tags r:id="rId1"/>
    </p:custDataLst>
    <p:extLst>
      <p:ext uri="{BB962C8B-B14F-4D97-AF65-F5344CB8AC3E}">
        <p14:creationId xmlns:p14="http://schemas.microsoft.com/office/powerpoint/2010/main" val="843311521"/>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Copper Cables and Connectors </a:t>
            </a:r>
            <a:br>
              <a:rPr lang="en-US" altLang="en-US" sz="1600" dirty="0"/>
            </a:br>
            <a:r>
              <a:rPr lang="en-US" altLang="en-US" dirty="0"/>
              <a:t>Lab – Build and Test Network Cables</a:t>
            </a:r>
            <a:r>
              <a:rPr lang="en-US" altLang="en-US" sz="1600" dirty="0"/>
              <a:t/>
            </a:r>
            <a:br>
              <a:rPr lang="en-US" altLang="en-US" sz="1600" dirty="0"/>
            </a:br>
            <a:endParaRPr lang="en-US" altLang="en-US" dirty="0"/>
          </a:p>
        </p:txBody>
      </p:sp>
      <p:sp>
        <p:nvSpPr>
          <p:cNvPr id="2" name="Rectangle 1">
            <a:extLst>
              <a:ext uri="{FF2B5EF4-FFF2-40B4-BE49-F238E27FC236}">
                <a16:creationId xmlns:a16="http://schemas.microsoft.com/office/drawing/2014/main" id="{B7B3FB2E-5313-422B-A9B4-8148DD0C1826}"/>
              </a:ext>
            </a:extLst>
          </p:cNvPr>
          <p:cNvSpPr/>
          <p:nvPr/>
        </p:nvSpPr>
        <p:spPr>
          <a:xfrm>
            <a:off x="93493" y="1150615"/>
            <a:ext cx="8574258" cy="2585323"/>
          </a:xfrm>
          <a:prstGeom prst="rect">
            <a:avLst/>
          </a:prstGeom>
        </p:spPr>
        <p:txBody>
          <a:bodyPr wrap="square">
            <a:spAutoFit/>
          </a:bodyPr>
          <a:lstStyle/>
          <a:p>
            <a:r>
              <a:rPr lang="en-US" dirty="0">
                <a:latin typeface="Arial" panose="020B0604020202020204" pitchFamily="34" charset="0"/>
              </a:rPr>
              <a:t>In this lab, you will build and test a straight-through Unshielded Twisted-Pair (UTP) Ethernet network cable.</a:t>
            </a:r>
          </a:p>
          <a:p>
            <a:endParaRPr lang="en-US" b="1" dirty="0" smtClean="0">
              <a:latin typeface="Arial" panose="020B0604020202020204" pitchFamily="34" charset="0"/>
            </a:endParaRPr>
          </a:p>
          <a:p>
            <a:r>
              <a:rPr lang="en-US" b="1" dirty="0" smtClean="0">
                <a:latin typeface="Arial" panose="020B0604020202020204" pitchFamily="34" charset="0"/>
              </a:rPr>
              <a:t>Note</a:t>
            </a:r>
            <a:r>
              <a:rPr lang="en-US" b="1" dirty="0">
                <a:latin typeface="Arial" panose="020B0604020202020204" pitchFamily="34" charset="0"/>
              </a:rPr>
              <a:t>:</a:t>
            </a:r>
            <a:r>
              <a:rPr lang="en-US" dirty="0">
                <a:latin typeface="Arial" panose="020B0604020202020204" pitchFamily="34" charset="0"/>
              </a:rPr>
              <a:t> With a straight-through cable, the color of wire used by pin 1 on one end is the same color used by </a:t>
            </a:r>
            <a:r>
              <a:rPr lang="en-US" dirty="0" smtClean="0">
                <a:latin typeface="Arial" panose="020B0604020202020204" pitchFamily="34" charset="0"/>
              </a:rPr>
              <a:t>pin 1 </a:t>
            </a:r>
            <a:r>
              <a:rPr lang="en-US" dirty="0">
                <a:latin typeface="Arial" panose="020B0604020202020204" pitchFamily="34" charset="0"/>
              </a:rPr>
              <a:t>on the other end, and similarly for the remaining seven pins. The cable will be constructed using </a:t>
            </a:r>
            <a:r>
              <a:rPr lang="en-US" dirty="0" smtClean="0">
                <a:latin typeface="Arial" panose="020B0604020202020204" pitchFamily="34" charset="0"/>
              </a:rPr>
              <a:t>either TIA/EIA </a:t>
            </a:r>
            <a:r>
              <a:rPr lang="en-US" dirty="0">
                <a:latin typeface="Arial" panose="020B0604020202020204" pitchFamily="34" charset="0"/>
              </a:rPr>
              <a:t>T568A or T568B standards for Ethernet. This determines which color wire is to be used on each pin.</a:t>
            </a:r>
          </a:p>
          <a:p>
            <a:r>
              <a:rPr lang="en-US" dirty="0">
                <a:latin typeface="Arial" panose="020B0604020202020204" pitchFamily="34" charset="0"/>
              </a:rPr>
              <a:t>Straight-through cables are normally used to connect a host directly to a switch or a wall plate in an </a:t>
            </a:r>
            <a:r>
              <a:rPr lang="en-US" dirty="0" smtClean="0">
                <a:latin typeface="Arial" panose="020B0604020202020204" pitchFamily="34" charset="0"/>
              </a:rPr>
              <a:t>office area</a:t>
            </a:r>
            <a:r>
              <a:rPr lang="en-US" dirty="0">
                <a:latin typeface="Arial" panose="020B0604020202020204" pitchFamily="34" charset="0"/>
              </a:rPr>
              <a:t>.</a:t>
            </a:r>
          </a:p>
        </p:txBody>
      </p:sp>
    </p:spTree>
    <p:custDataLst>
      <p:tags r:id="rId1"/>
    </p:custDataLst>
    <p:extLst>
      <p:ext uri="{BB962C8B-B14F-4D97-AF65-F5344CB8AC3E}">
        <p14:creationId xmlns:p14="http://schemas.microsoft.com/office/powerpoint/2010/main" val="1500099517"/>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Fiber Cables and Connectors </a:t>
            </a:r>
            <a:br>
              <a:rPr lang="en-US" altLang="en-US" sz="1600" dirty="0"/>
            </a:br>
            <a:r>
              <a:rPr lang="en-US" altLang="en-US" dirty="0"/>
              <a:t>Fiber-Optic Cables</a:t>
            </a:r>
            <a:br>
              <a:rPr lang="en-US" altLang="en-US" dirty="0"/>
            </a:br>
            <a:endParaRPr lang="en-US" altLang="en-US" dirty="0"/>
          </a:p>
        </p:txBody>
      </p:sp>
      <p:sp>
        <p:nvSpPr>
          <p:cNvPr id="4" name="Content Placeholder 2"/>
          <p:cNvSpPr>
            <a:spLocks noGrp="1"/>
          </p:cNvSpPr>
          <p:nvPr>
            <p:ph idx="1"/>
          </p:nvPr>
        </p:nvSpPr>
        <p:spPr>
          <a:xfrm>
            <a:off x="-1" y="883787"/>
            <a:ext cx="3601039" cy="2236486"/>
          </a:xfrm>
        </p:spPr>
        <p:txBody>
          <a:bodyPr/>
          <a:lstStyle/>
          <a:p>
            <a:r>
              <a:rPr lang="en-US" altLang="en-US" dirty="0"/>
              <a:t>Fiber-Optic cables</a:t>
            </a:r>
          </a:p>
          <a:p>
            <a:pPr lvl="1"/>
            <a:r>
              <a:rPr lang="en-US" altLang="en-US" dirty="0"/>
              <a:t>Use light to transmit signals</a:t>
            </a:r>
          </a:p>
          <a:p>
            <a:pPr lvl="1"/>
            <a:r>
              <a:rPr lang="en-US" altLang="en-US" dirty="0"/>
              <a:t>Not affected by EMI or RFI</a:t>
            </a:r>
          </a:p>
        </p:txBody>
      </p:sp>
      <p:pic>
        <p:nvPicPr>
          <p:cNvPr id="2" name="Picture 1" descr="A diagram that shows the perspective view and the front view of a fibre-optic cable highlighting the following different layers. Jacket, Strengthening Material, Buffer, Cladding, and Core." title="Fiber-Optic Cable"/>
          <p:cNvPicPr>
            <a:picLocks noChangeAspect="1"/>
          </p:cNvPicPr>
          <p:nvPr/>
        </p:nvPicPr>
        <p:blipFill>
          <a:blip r:embed="rId4"/>
          <a:stretch>
            <a:fillRect/>
          </a:stretch>
        </p:blipFill>
        <p:spPr>
          <a:xfrm>
            <a:off x="3700462" y="966787"/>
            <a:ext cx="4295775" cy="3209925"/>
          </a:xfrm>
          <a:prstGeom prst="rect">
            <a:avLst/>
          </a:prstGeom>
        </p:spPr>
      </p:pic>
    </p:spTree>
    <p:custDataLst>
      <p:tags r:id="rId1"/>
    </p:custDataLst>
    <p:extLst>
      <p:ext uri="{BB962C8B-B14F-4D97-AF65-F5344CB8AC3E}">
        <p14:creationId xmlns:p14="http://schemas.microsoft.com/office/powerpoint/2010/main" val="331152418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Fiber Cables and Connectors </a:t>
            </a:r>
            <a:br>
              <a:rPr lang="en-US" altLang="en-US" sz="1600" dirty="0"/>
            </a:br>
            <a:r>
              <a:rPr lang="en-US" altLang="en-US" dirty="0"/>
              <a:t>Types of Fiber Media</a:t>
            </a:r>
            <a:r>
              <a:rPr lang="en-US" altLang="en-US" sz="1600" dirty="0"/>
              <a:t/>
            </a:r>
            <a:br>
              <a:rPr lang="en-US" altLang="en-US" sz="1600" dirty="0"/>
            </a:br>
            <a:endParaRPr lang="en-US" altLang="en-US" dirty="0"/>
          </a:p>
        </p:txBody>
      </p:sp>
      <p:sp>
        <p:nvSpPr>
          <p:cNvPr id="4" name="Content Placeholder 2"/>
          <p:cNvSpPr>
            <a:spLocks noGrp="1"/>
          </p:cNvSpPr>
          <p:nvPr>
            <p:ph idx="1"/>
          </p:nvPr>
        </p:nvSpPr>
        <p:spPr>
          <a:xfrm>
            <a:off x="-1" y="883786"/>
            <a:ext cx="3601039" cy="3585663"/>
          </a:xfrm>
        </p:spPr>
        <p:txBody>
          <a:bodyPr/>
          <a:lstStyle/>
          <a:p>
            <a:r>
              <a:rPr lang="en-US" altLang="en-US" dirty="0"/>
              <a:t>Single-mode fiber (SMF) </a:t>
            </a:r>
          </a:p>
          <a:p>
            <a:pPr lvl="1"/>
            <a:r>
              <a:rPr lang="en-US" altLang="en-US" dirty="0"/>
              <a:t>Small core</a:t>
            </a:r>
          </a:p>
          <a:p>
            <a:pPr lvl="1"/>
            <a:r>
              <a:rPr lang="en-US" altLang="en-US" dirty="0"/>
              <a:t>Uses laser technology to send one beam of light</a:t>
            </a:r>
          </a:p>
          <a:p>
            <a:pPr lvl="1"/>
            <a:r>
              <a:rPr lang="en-US" altLang="en-US" dirty="0"/>
              <a:t>Long distances</a:t>
            </a:r>
          </a:p>
          <a:p>
            <a:r>
              <a:rPr lang="en-US" altLang="en-US" dirty="0"/>
              <a:t>Multimode fiber (MMF)</a:t>
            </a:r>
          </a:p>
          <a:p>
            <a:pPr lvl="1"/>
            <a:r>
              <a:rPr lang="en-US" altLang="en-US" dirty="0"/>
              <a:t>Larger core</a:t>
            </a:r>
          </a:p>
          <a:p>
            <a:pPr lvl="1"/>
            <a:r>
              <a:rPr lang="en-US" altLang="en-US" dirty="0"/>
              <a:t>Uses LEDs to send light</a:t>
            </a:r>
          </a:p>
          <a:p>
            <a:pPr lvl="1"/>
            <a:r>
              <a:rPr lang="en-US" altLang="en-US" dirty="0"/>
              <a:t>Light is injected at different angles</a:t>
            </a:r>
          </a:p>
          <a:p>
            <a:pPr lvl="1"/>
            <a:r>
              <a:rPr lang="en-US" altLang="en-US" dirty="0"/>
              <a:t>Cheaper</a:t>
            </a:r>
          </a:p>
          <a:p>
            <a:pPr lvl="1"/>
            <a:r>
              <a:rPr lang="en-US" altLang="en-US" dirty="0"/>
              <a:t>Bandwidth up to 10 Gb/s up to 550 meters</a:t>
            </a:r>
          </a:p>
        </p:txBody>
      </p:sp>
      <p:pic>
        <p:nvPicPr>
          <p:cNvPr id="2" name="Picture 1" descr="a diagram that shows the perspective view and the front view of a Single-mode fiber (SMF) cable highlighting the following different layers: Polymeric coating, Glass Cladding 125 microns diameter, Glass Core = 9 microns. " title="Single-mode Fiber"/>
          <p:cNvPicPr>
            <a:picLocks noChangeAspect="1"/>
          </p:cNvPicPr>
          <p:nvPr/>
        </p:nvPicPr>
        <p:blipFill>
          <a:blip r:embed="rId4"/>
          <a:stretch>
            <a:fillRect/>
          </a:stretch>
        </p:blipFill>
        <p:spPr>
          <a:xfrm>
            <a:off x="3667518" y="838813"/>
            <a:ext cx="3838427" cy="1835061"/>
          </a:xfrm>
          <a:prstGeom prst="rect">
            <a:avLst/>
          </a:prstGeom>
        </p:spPr>
      </p:pic>
      <p:sp>
        <p:nvSpPr>
          <p:cNvPr id="9" name="Striped Right Arrow 8"/>
          <p:cNvSpPr/>
          <p:nvPr/>
        </p:nvSpPr>
        <p:spPr>
          <a:xfrm flipH="1">
            <a:off x="7326299" y="1336925"/>
            <a:ext cx="1251993" cy="532545"/>
          </a:xfrm>
          <a:prstGeom prst="striped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SMF</a:t>
            </a:r>
          </a:p>
        </p:txBody>
      </p:sp>
      <p:pic>
        <p:nvPicPr>
          <p:cNvPr id="5" name="Picture 4" descr="a diagram that shows the perspective view and the front view of a Multi-mode fiber (MMF) cable highlighting the following different layers: Coating, Glass Cladding 125 microns diameter, Glass Core = 50/62.5 microns. " title="Multimode fiber"/>
          <p:cNvPicPr>
            <a:picLocks noChangeAspect="1"/>
          </p:cNvPicPr>
          <p:nvPr/>
        </p:nvPicPr>
        <p:blipFill>
          <a:blip r:embed="rId5"/>
          <a:stretch>
            <a:fillRect/>
          </a:stretch>
        </p:blipFill>
        <p:spPr>
          <a:xfrm>
            <a:off x="3655658" y="2800644"/>
            <a:ext cx="3839682" cy="1962004"/>
          </a:xfrm>
          <a:prstGeom prst="rect">
            <a:avLst/>
          </a:prstGeom>
        </p:spPr>
      </p:pic>
      <p:sp>
        <p:nvSpPr>
          <p:cNvPr id="10" name="Striped Right Arrow 9"/>
          <p:cNvSpPr/>
          <p:nvPr/>
        </p:nvSpPr>
        <p:spPr>
          <a:xfrm flipH="1">
            <a:off x="7337297" y="3242711"/>
            <a:ext cx="1251993" cy="532545"/>
          </a:xfrm>
          <a:prstGeom prst="stripedRightArrow">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rPr>
              <a:t>MMF</a:t>
            </a:r>
          </a:p>
        </p:txBody>
      </p:sp>
    </p:spTree>
    <p:custDataLst>
      <p:tags r:id="rId1"/>
    </p:custDataLst>
    <p:extLst>
      <p:ext uri="{BB962C8B-B14F-4D97-AF65-F5344CB8AC3E}">
        <p14:creationId xmlns:p14="http://schemas.microsoft.com/office/powerpoint/2010/main" val="2800681018"/>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
            </a:r>
            <a:br>
              <a:rPr lang="en-US" altLang="en-US" sz="1600" dirty="0"/>
            </a:br>
            <a:r>
              <a:rPr lang="en-US" altLang="en-US" sz="1600" dirty="0"/>
              <a:t>Fiber Cables and Connectors </a:t>
            </a:r>
            <a:br>
              <a:rPr lang="en-US" altLang="en-US" sz="1600" dirty="0"/>
            </a:br>
            <a:r>
              <a:rPr lang="en-US" altLang="en-US" dirty="0"/>
              <a:t>Fiber-Optic Connectors</a:t>
            </a:r>
            <a:r>
              <a:rPr lang="en-US" altLang="en-US" sz="1600" dirty="0"/>
              <a:t/>
            </a:r>
            <a:br>
              <a:rPr lang="en-US" altLang="en-US" sz="1600" dirty="0"/>
            </a:br>
            <a:endParaRPr lang="en-US" altLang="en-US" dirty="0"/>
          </a:p>
        </p:txBody>
      </p:sp>
      <p:pic>
        <p:nvPicPr>
          <p:cNvPr id="6" name="Picture 5" descr="images and descriptions of the following fiber-optic connectors: Straight-Tip (ST) Connectors,  Subscriber (SC) Connectors,. Lucent Connector (LC) Connectors, and Duplex Multimode LC Connectors." title="Fiber-optic connectors"/>
          <p:cNvPicPr>
            <a:picLocks noChangeAspect="1"/>
          </p:cNvPicPr>
          <p:nvPr/>
        </p:nvPicPr>
        <p:blipFill>
          <a:blip r:embed="rId4"/>
          <a:stretch>
            <a:fillRect/>
          </a:stretch>
        </p:blipFill>
        <p:spPr>
          <a:xfrm>
            <a:off x="1696824" y="915232"/>
            <a:ext cx="5831657" cy="3619649"/>
          </a:xfrm>
          <a:prstGeom prst="rect">
            <a:avLst/>
          </a:prstGeom>
        </p:spPr>
      </p:pic>
    </p:spTree>
    <p:custDataLst>
      <p:tags r:id="rId1"/>
    </p:custDataLst>
    <p:extLst>
      <p:ext uri="{BB962C8B-B14F-4D97-AF65-F5344CB8AC3E}">
        <p14:creationId xmlns:p14="http://schemas.microsoft.com/office/powerpoint/2010/main" val="3495131379"/>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5.5 Chapter Summary</a:t>
            </a:r>
          </a:p>
        </p:txBody>
      </p:sp>
    </p:spTree>
    <p:custDataLst>
      <p:tags r:id="rId1"/>
    </p:custDataLst>
    <p:extLst>
      <p:ext uri="{BB962C8B-B14F-4D97-AF65-F5344CB8AC3E}">
        <p14:creationId xmlns:p14="http://schemas.microsoft.com/office/powerpoint/2010/main" val="354707284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5: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5, the instructor should:</a:t>
            </a:r>
          </a:p>
          <a:p>
            <a:pPr eaLnBrk="1" hangingPunct="1">
              <a:lnSpc>
                <a:spcPct val="85000"/>
              </a:lnSpc>
              <a:spcBef>
                <a:spcPct val="30000"/>
              </a:spcBef>
            </a:pPr>
            <a:r>
              <a:rPr lang="en-US" dirty="0"/>
              <a:t>Complete Chapter 5, “Assessment.”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a:t>Explain components and types of computer networks.</a:t>
            </a:r>
          </a:p>
          <a:p>
            <a:pPr marL="557213" lvl="1" indent="-214313">
              <a:buFont typeface="Arial" panose="020B0604020202020204" pitchFamily="34" charset="0"/>
              <a:buChar char="•"/>
            </a:pPr>
            <a:r>
              <a:rPr lang="en-US" sz="1200" dirty="0"/>
              <a:t>Explain networking protocols, standards, and services.</a:t>
            </a:r>
          </a:p>
          <a:p>
            <a:pPr marL="557213" lvl="1" indent="-214313">
              <a:buFont typeface="Arial" panose="020B0604020202020204" pitchFamily="34" charset="0"/>
              <a:buChar char="•"/>
            </a:pPr>
            <a:r>
              <a:rPr lang="en-US" sz="1200" dirty="0"/>
              <a:t>Explain the purpose of devices on a network.</a:t>
            </a:r>
          </a:p>
          <a:p>
            <a:pPr marL="557213" lvl="1" indent="-214313">
              <a:buFont typeface="Arial" panose="020B0604020202020204" pitchFamily="34" charset="0"/>
              <a:buChar char="•"/>
            </a:pPr>
            <a:r>
              <a:rPr lang="en-US" sz="1200" dirty="0"/>
              <a:t>Explain the characteristics of network cables.</a:t>
            </a: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379341361"/>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a:t>Conclusion</a:t>
            </a:r>
            <a:br>
              <a:rPr lang="sv-SE" sz="1600" dirty="0"/>
            </a:br>
            <a:r>
              <a:rPr lang="sv-SE" dirty="0" smtClean="0"/>
              <a:t>Chapter 5: Network Concepts</a:t>
            </a:r>
            <a:endParaRPr lang="en-US" dirty="0"/>
          </a:p>
        </p:txBody>
      </p:sp>
      <p:sp>
        <p:nvSpPr>
          <p:cNvPr id="2" name="TextBox 1"/>
          <p:cNvSpPr txBox="1"/>
          <p:nvPr/>
        </p:nvSpPr>
        <p:spPr>
          <a:xfrm>
            <a:off x="390525" y="1123950"/>
            <a:ext cx="5344733" cy="2585323"/>
          </a:xfrm>
          <a:prstGeom prst="rect">
            <a:avLst/>
          </a:prstGeom>
          <a:noFill/>
        </p:spPr>
        <p:txBody>
          <a:bodyPr wrap="none" rtlCol="0">
            <a:spAutoFit/>
          </a:bodyPr>
          <a:lstStyle/>
          <a:p>
            <a:pPr marL="285750" lvl="1" indent="-285750">
              <a:lnSpc>
                <a:spcPct val="150000"/>
              </a:lnSpc>
              <a:buFont typeface="Arial" panose="020B0604020202020204" pitchFamily="34" charset="0"/>
              <a:buChar char="•"/>
            </a:pPr>
            <a:r>
              <a:rPr lang="en-US" sz="1600" dirty="0"/>
              <a:t>Explain components and types of computer networks</a:t>
            </a:r>
            <a:r>
              <a:rPr lang="en-US" sz="1600" dirty="0" smtClean="0"/>
              <a:t>.</a:t>
            </a:r>
          </a:p>
          <a:p>
            <a:pPr marL="285750" lvl="1" indent="-285750">
              <a:lnSpc>
                <a:spcPct val="150000"/>
              </a:lnSpc>
              <a:buFont typeface="Arial" panose="020B0604020202020204" pitchFamily="34" charset="0"/>
              <a:buChar char="•"/>
            </a:pPr>
            <a:r>
              <a:rPr lang="en-US" sz="1600" dirty="0"/>
              <a:t>Explain networking protocols, standards and services</a:t>
            </a:r>
            <a:r>
              <a:rPr lang="en-US" sz="1600" dirty="0" smtClean="0"/>
              <a:t>.</a:t>
            </a:r>
          </a:p>
          <a:p>
            <a:pPr marL="285750" lvl="1" indent="-285750">
              <a:lnSpc>
                <a:spcPct val="150000"/>
              </a:lnSpc>
              <a:buFont typeface="Arial" panose="020B0604020202020204" pitchFamily="34" charset="0"/>
              <a:buChar char="•"/>
            </a:pPr>
            <a:r>
              <a:rPr lang="en-US" sz="1600" dirty="0"/>
              <a:t>Explain the purpose of devices on a network</a:t>
            </a:r>
            <a:r>
              <a:rPr lang="en-US" sz="1600" dirty="0" smtClean="0"/>
              <a:t>.</a:t>
            </a:r>
          </a:p>
          <a:p>
            <a:pPr marL="285750" lvl="1" indent="-285750">
              <a:lnSpc>
                <a:spcPct val="150000"/>
              </a:lnSpc>
              <a:buFont typeface="Arial" panose="020B0604020202020204" pitchFamily="34" charset="0"/>
              <a:buChar char="•"/>
            </a:pPr>
            <a:r>
              <a:rPr lang="en-US" sz="1600" dirty="0"/>
              <a:t>Explain the characteristics of network cables.</a:t>
            </a:r>
          </a:p>
          <a:p>
            <a:pPr marL="0" lvl="1"/>
            <a:endParaRPr lang="en-US" sz="1600" dirty="0"/>
          </a:p>
          <a:p>
            <a:pPr marL="0" lvl="1"/>
            <a:endParaRPr lang="en-US" sz="1600" dirty="0"/>
          </a:p>
          <a:p>
            <a:pPr marL="0" lvl="1"/>
            <a:endParaRPr lang="en-US" sz="1600" dirty="0"/>
          </a:p>
          <a:p>
            <a:endParaRPr lang="en-US" dirty="0"/>
          </a:p>
        </p:txBody>
      </p:sp>
    </p:spTree>
    <p:custDataLst>
      <p:tags r:id="rId1"/>
    </p:custDataLst>
    <p:extLst>
      <p:ext uri="{BB962C8B-B14F-4D97-AF65-F5344CB8AC3E}">
        <p14:creationId xmlns:p14="http://schemas.microsoft.com/office/powerpoint/2010/main" val="4131295985"/>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5.5</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208325396"/>
              </p:ext>
            </p:extLst>
          </p:nvPr>
        </p:nvGraphicFramePr>
        <p:xfrm>
          <a:off x="144463" y="798513"/>
          <a:ext cx="8853486" cy="373888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PAN</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VLAN</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WLAN</a:t>
                      </a:r>
                      <a:endParaRPr lang="en-US" b="0" dirty="0">
                        <a:solidFill>
                          <a:schemeClr val="tx1"/>
                        </a:solidFill>
                        <a:latin typeface="+mn-lt"/>
                      </a:endParaRP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WMN</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MAN</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WAN</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VPN</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SVI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VLAN</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DSL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Fiber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of Sight Wireless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Satellite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Cellular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Mobile hotspot and tethering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TCP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UDP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Port numbers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802.11 WLAN</a:t>
                      </a:r>
                      <a:r>
                        <a:rPr lang="en-US" sz="1400" b="0" kern="1200" baseline="0" dirty="0">
                          <a:solidFill>
                            <a:schemeClr val="tx1"/>
                          </a:solidFill>
                          <a:latin typeface="+mn-lt"/>
                          <a:ea typeface="+mn-ea"/>
                          <a:cs typeface="+mn-cs"/>
                        </a:rPr>
                        <a:t> protocol</a:t>
                      </a:r>
                      <a:endParaRPr lang="en-US" sz="1400" b="0" kern="1200" dirty="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Bluetooth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NFC</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RFID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Zigbee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Z-Wave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1G/2G,</a:t>
                      </a:r>
                      <a:r>
                        <a:rPr lang="en-US" sz="1400" b="0" kern="1200" baseline="0" dirty="0">
                          <a:solidFill>
                            <a:schemeClr val="tx1"/>
                          </a:solidFill>
                          <a:latin typeface="+mn-lt"/>
                          <a:ea typeface="+mn-ea"/>
                          <a:cs typeface="+mn-cs"/>
                        </a:rPr>
                        <a:t> 2.5G, 3G, 3.5G, 4G, LTE, and 5G</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Client-Server roles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DNS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Print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File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Web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Mail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Proxy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Authentication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Syslog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NIC</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Repeater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Bridge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Hub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994453015"/>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5.5</a:t>
            </a:r>
            <a:r>
              <a:rPr lang="en-US" dirty="0">
                <a:latin typeface="Arial" charset="0"/>
              </a:rPr>
              <a:t/>
            </a:r>
            <a:br>
              <a:rPr lang="en-US" dirty="0">
                <a:latin typeface="Arial" charset="0"/>
              </a:rPr>
            </a:br>
            <a:r>
              <a:rPr lang="en-US" dirty="0">
                <a:latin typeface="Arial" charset="0"/>
              </a:rPr>
              <a:t>New Terms (cont.)</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660914420"/>
              </p:ext>
            </p:extLst>
          </p:nvPr>
        </p:nvGraphicFramePr>
        <p:xfrm>
          <a:off x="144463" y="798513"/>
          <a:ext cx="8853486" cy="40030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Wireless access point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Router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Firewall</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IDS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IPS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UTM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Endpoint management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Legacy system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Embedded system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Patch panel</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Power over Ethernet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Ethernet over Power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Cloud-based network controller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Wire cutter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Wire stripper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Crimper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Punch</a:t>
                      </a:r>
                      <a:r>
                        <a:rPr lang="en-US" sz="1400" b="0" kern="1200" baseline="0" dirty="0">
                          <a:solidFill>
                            <a:schemeClr val="tx1"/>
                          </a:solidFill>
                          <a:latin typeface="+mn-lt"/>
                          <a:ea typeface="+mn-ea"/>
                          <a:cs typeface="+mn-cs"/>
                        </a:rPr>
                        <a:t> down tool</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err="1">
                          <a:solidFill>
                            <a:schemeClr val="tx1"/>
                          </a:solidFill>
                          <a:latin typeface="+mn-lt"/>
                          <a:ea typeface="+mn-ea"/>
                          <a:cs typeface="+mn-cs"/>
                        </a:rPr>
                        <a:t>Multimeter</a:t>
                      </a:r>
                      <a:endParaRPr lang="en-US" sz="1400" b="0" kern="1200" baseline="0" dirty="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Cable tester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Loopback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Tone generator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Wi-Fi analyzer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Coaxial cable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UTP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STP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Fiber-optic cable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T568A</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T568B</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RJ-45 connector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SMF</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MMF</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ST connector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SC connector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LC connector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Duplex multimode</a:t>
                      </a:r>
                      <a:r>
                        <a:rPr lang="en-US" sz="1400" b="0" kern="1200" baseline="0" dirty="0">
                          <a:solidFill>
                            <a:schemeClr val="tx1"/>
                          </a:solidFill>
                          <a:latin typeface="+mn-lt"/>
                          <a:ea typeface="+mn-ea"/>
                          <a:cs typeface="+mn-cs"/>
                        </a:rPr>
                        <a:t> LC connectors</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19457720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5: Best Practices (Cont.)</a:t>
            </a:r>
          </a:p>
        </p:txBody>
      </p:sp>
      <p:sp>
        <p:nvSpPr>
          <p:cNvPr id="11266" name="Rectangle 34"/>
          <p:cNvSpPr>
            <a:spLocks noGrp="1" noChangeArrowheads="1"/>
          </p:cNvSpPr>
          <p:nvPr>
            <p:ph idx="1"/>
          </p:nvPr>
        </p:nvSpPr>
        <p:spPr/>
        <p:txBody>
          <a:bodyPr/>
          <a:lstStyle/>
          <a:p>
            <a:r>
              <a:rPr lang="en-US" dirty="0"/>
              <a:t>In teams or individually, have students diagram their home network on a white board, sheet of paper, or graphics program.</a:t>
            </a:r>
          </a:p>
          <a:p>
            <a:r>
              <a:rPr lang="en-US" dirty="0"/>
              <a:t>Have students provide examples of PANs, LANs, WANs, etc.</a:t>
            </a:r>
          </a:p>
          <a:p>
            <a:r>
              <a:rPr lang="en-US" dirty="0"/>
              <a:t>Students should be able to compare the operation of TCP and UDP and give examples of applications that each use. Emphasize that there are fewer UDP protocols than TCP protocols.</a:t>
            </a:r>
          </a:p>
          <a:p>
            <a:r>
              <a:rPr lang="en-US" dirty="0"/>
              <a:t>Have a class discussion on the Internet of Things (IoT), smart home devices, and two of the protocols used with smart home devices—Zigbee and Z-Wave.</a:t>
            </a:r>
          </a:p>
          <a:p>
            <a:r>
              <a:rPr lang="en-US" dirty="0"/>
              <a:t>Ensure students know the purpose of the following network devices: NIC, hub, switch, wireless access point, router. Have a sample one of these to pass around or work in teams to identify. Otherwise, have photos on a slide of the different devices and have them describe the difference as well as identify.</a:t>
            </a:r>
          </a:p>
          <a:p>
            <a:r>
              <a:rPr lang="en-US" dirty="0"/>
              <a:t>Be sure to talk about pressing down on the tang to release a UTP cable from an RJ-45 port.</a:t>
            </a:r>
          </a:p>
        </p:txBody>
      </p:sp>
    </p:spTree>
    <p:custDataLst>
      <p:tags r:id="rId1"/>
    </p:custDataLst>
    <p:extLst>
      <p:ext uri="{BB962C8B-B14F-4D97-AF65-F5344CB8AC3E}">
        <p14:creationId xmlns:p14="http://schemas.microsoft.com/office/powerpoint/2010/main" val="392907173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8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64F994B0480E4EA0F01584F11416CF" ma:contentTypeVersion="8" ma:contentTypeDescription="Create a new document." ma:contentTypeScope="" ma:versionID="7381cd08ee6c2ffe89befd66b64a3999">
  <xsd:schema xmlns:xsd="http://www.w3.org/2001/XMLSchema" xmlns:xs="http://www.w3.org/2001/XMLSchema" xmlns:p="http://schemas.microsoft.com/office/2006/metadata/properties" xmlns:ns2="dab91150-83e4-4955-ae6a-5f526aa3d51c" targetNamespace="http://schemas.microsoft.com/office/2006/metadata/properties" ma:root="true" ma:fieldsID="6aba0d6423cb1d83b7617ebe8190a0f5" ns2:_="">
    <xsd:import namespace="dab91150-83e4-4955-ae6a-5f526aa3d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b91150-83e4-4955-ae6a-5f526aa3d5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9D3B67-9E97-4B69-A2E4-D3667725ED80}"/>
</file>

<file path=customXml/itemProps2.xml><?xml version="1.0" encoding="utf-8"?>
<ds:datastoreItem xmlns:ds="http://schemas.openxmlformats.org/officeDocument/2006/customXml" ds:itemID="{612551B8-A4F9-4D6F-8272-34256A4926E2}"/>
</file>

<file path=customXml/itemProps3.xml><?xml version="1.0" encoding="utf-8"?>
<ds:datastoreItem xmlns:ds="http://schemas.openxmlformats.org/officeDocument/2006/customXml" ds:itemID="{4B66B7A1-C993-40EB-9D88-7650E0A8656F}"/>
</file>

<file path=docProps/app.xml><?xml version="1.0" encoding="utf-8"?>
<Properties xmlns="http://schemas.openxmlformats.org/officeDocument/2006/extended-properties" xmlns:vt="http://schemas.openxmlformats.org/officeDocument/2006/docPropsVTypes">
  <Template>Default Theme</Template>
  <TotalTime>8444</TotalTime>
  <Words>4431</Words>
  <Application>Microsoft Office PowerPoint</Application>
  <PresentationFormat>On-screen Show (16:9)</PresentationFormat>
  <Paragraphs>807</Paragraphs>
  <Slides>83</Slides>
  <Notes>81</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ＭＳ Ｐゴシック</vt:lpstr>
      <vt:lpstr>Arial</vt:lpstr>
      <vt:lpstr>Calibri</vt:lpstr>
      <vt:lpstr>CiscoSans</vt:lpstr>
      <vt:lpstr>CiscoSans ExtraLight</vt:lpstr>
      <vt:lpstr>CiscoSans Thin</vt:lpstr>
      <vt:lpstr>Wingdings</vt:lpstr>
      <vt:lpstr>Default Theme</vt:lpstr>
      <vt:lpstr>Chapter 5: Networking Concepts</vt:lpstr>
      <vt:lpstr>Instructor Materials – Chapter 5 Planning Guide</vt:lpstr>
      <vt:lpstr>Chapter 5: Networking Concepts </vt:lpstr>
      <vt:lpstr>Check Your Understanding and What Do You Already Know? </vt:lpstr>
      <vt:lpstr>Chapter 5: Activities</vt:lpstr>
      <vt:lpstr>Chapter 5: Activities (Cont.)</vt:lpstr>
      <vt:lpstr>Chapter 5: Assessment</vt:lpstr>
      <vt:lpstr>Chapter 5: Best Practices</vt:lpstr>
      <vt:lpstr>Chapter 5: Best Practices (Cont.)</vt:lpstr>
      <vt:lpstr>Chapter 5: Best Practices (Cont.)</vt:lpstr>
      <vt:lpstr>Chapter 5: Additional Help</vt:lpstr>
      <vt:lpstr>PowerPoint Presentation</vt:lpstr>
      <vt:lpstr>Chapter 5: Networking Concepts</vt:lpstr>
      <vt:lpstr>Chapter 5 - Sections &amp; Objectives</vt:lpstr>
      <vt:lpstr>Chapter 5 - Sections &amp; Objectives (Cont.)</vt:lpstr>
      <vt:lpstr>5.1 Network Components and Types</vt:lpstr>
      <vt:lpstr>Types of Networks Network Icons</vt:lpstr>
      <vt:lpstr>Types of Networks Network Topologies and Description</vt:lpstr>
      <vt:lpstr>Types of Networks Network Topologies and Description</vt:lpstr>
      <vt:lpstr>Internet Connection Types  Brief History of Connection Technologies </vt:lpstr>
      <vt:lpstr>Internet Connection Types  DSL, Cable, and Fiber </vt:lpstr>
      <vt:lpstr> Internet Connection Types Line of Sight Wireless Internet Service </vt:lpstr>
      <vt:lpstr>Internet Connection Types Satellite</vt:lpstr>
      <vt:lpstr>Internet Connection Types Cellular</vt:lpstr>
      <vt:lpstr> Internet Connection Types Mobile Hotspot and Tethering </vt:lpstr>
      <vt:lpstr>5.2 Networking Protocols, Standards, and Services</vt:lpstr>
      <vt:lpstr>Video Explanation – Transport Layer Protocols Transport Layer Protocols</vt:lpstr>
      <vt:lpstr> Transport Layer Protocols The TCP/IP Model </vt:lpstr>
      <vt:lpstr>Transport Layer Protocols TCP</vt:lpstr>
      <vt:lpstr>Transport Layer Protocols UDP</vt:lpstr>
      <vt:lpstr>Transport Layer Protocols Video Explanation – Application Port Numbers</vt:lpstr>
      <vt:lpstr>Application Port Numbers Classify Application Port Numbers</vt:lpstr>
      <vt:lpstr>Application Port Numbers Classify Application Port Numbers (Cont.)</vt:lpstr>
      <vt:lpstr>Wireless Protocols WLAN Protocols</vt:lpstr>
      <vt:lpstr>Wireless Protocols Bluetooth, NFC, and RFID</vt:lpstr>
      <vt:lpstr> Wireless Protocols Zigbee and Z-Wave </vt:lpstr>
      <vt:lpstr> Wireless Protocols Cellular Generations </vt:lpstr>
      <vt:lpstr>Network Services Video Explanation – Network Services</vt:lpstr>
      <vt:lpstr>Network Services Client – Server Roles</vt:lpstr>
      <vt:lpstr> Network Services DHCP Server </vt:lpstr>
      <vt:lpstr> Network Services DNS Server </vt:lpstr>
      <vt:lpstr> Network Services Print Server </vt:lpstr>
      <vt:lpstr> Network Services File Server </vt:lpstr>
      <vt:lpstr> Network Services Web Server </vt:lpstr>
      <vt:lpstr> Network Services Mail Server </vt:lpstr>
      <vt:lpstr> Network Services Proxy Server </vt:lpstr>
      <vt:lpstr> Network Services Authentication Server </vt:lpstr>
      <vt:lpstr> Network Services Syslog Server </vt:lpstr>
      <vt:lpstr>5.3 Basic Network Devices</vt:lpstr>
      <vt:lpstr>Basic Network Devices Video Explanation - Basic Network Devices</vt:lpstr>
      <vt:lpstr> Basic Network Devices Network Interface Card </vt:lpstr>
      <vt:lpstr> Basic Network Devices Repeaters, Bridges, and Hubs </vt:lpstr>
      <vt:lpstr> Basic Network Devices Switches </vt:lpstr>
      <vt:lpstr> Basic Network Devices Wireless Access Points </vt:lpstr>
      <vt:lpstr> Basic Network Devices  Routers </vt:lpstr>
      <vt:lpstr> Security Devices  Video Explanation – Security Devices </vt:lpstr>
      <vt:lpstr> Security Devices  Firewalls </vt:lpstr>
      <vt:lpstr> Security Devices  IDS and IPS </vt:lpstr>
      <vt:lpstr> Security Devices  UTMs </vt:lpstr>
      <vt:lpstr> Security Devices  Endpoint Management Server </vt:lpstr>
      <vt:lpstr> Other Network Devices  Legacy and Embedded Systems </vt:lpstr>
      <vt:lpstr> Other Network Devices  Patch Panel </vt:lpstr>
      <vt:lpstr> Other Network Devices  Power over Ethernet and Ethernet over Power </vt:lpstr>
      <vt:lpstr> Other Network Devices  Cloud-based Network Controller </vt:lpstr>
      <vt:lpstr>5.4 Network Cables</vt:lpstr>
      <vt:lpstr> Network Tools  Video Explanation – Network Cable Tools </vt:lpstr>
      <vt:lpstr>Network Tools Network Tools and Descriptions</vt:lpstr>
      <vt:lpstr>Network Tools Network Tools and Descriptions (Cont.) </vt:lpstr>
      <vt:lpstr> Copper Cables and Connectors  Cable Types </vt:lpstr>
      <vt:lpstr> Copper Cables and Connectors  Coaxial Cables </vt:lpstr>
      <vt:lpstr> Copper Cables and Connectors  Twisted-Pair Cables </vt:lpstr>
      <vt:lpstr> Copper Cables and Connectors  Twisted-Pair Category Ratings </vt:lpstr>
      <vt:lpstr> Copper Cables and Connectors  Twisted-Pair Wire Schemes </vt:lpstr>
      <vt:lpstr> Copper Cables and Connectors  Video Explanation – Build and Test a Network Cable </vt:lpstr>
      <vt:lpstr> Copper Cables and Connectors  Lab – Build and Test Network Cables </vt:lpstr>
      <vt:lpstr> Fiber Cables and Connectors  Fiber-Optic Cables </vt:lpstr>
      <vt:lpstr> Fiber Cables and Connectors  Types of Fiber Media </vt:lpstr>
      <vt:lpstr> Fiber Cables and Connectors  Fiber-Optic Connectors </vt:lpstr>
      <vt:lpstr>5.5 Chapter Summary</vt:lpstr>
      <vt:lpstr>Conclusion Chapter 5: Network Concepts</vt:lpstr>
      <vt:lpstr>Section 5.5 New Terms and Commands</vt:lpstr>
      <vt:lpstr>Section 5.5 New Terms (cont.)</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Anna Bolen-Testa</cp:lastModifiedBy>
  <cp:revision>436</cp:revision>
  <dcterms:created xsi:type="dcterms:W3CDTF">2016-08-22T22:27:36Z</dcterms:created>
  <dcterms:modified xsi:type="dcterms:W3CDTF">2019-07-21T05:48:25Z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3EEAEA55-4B02-4599-AF37-CC972274E301</vt:lpwstr>
  </property>
  <property fmtid="{D5CDD505-2E9C-101B-9397-08002B2CF9AE}" pid="9" name="ArticulatePath">
    <vt:lpwstr>ITE7_Chp5_cs_jg</vt:lpwstr>
  </property>
  <property fmtid="{D5CDD505-2E9C-101B-9397-08002B2CF9AE}" pid="10" name="ContentTypeId">
    <vt:lpwstr>0x0101002D64F994B0480E4EA0F01584F11416CF</vt:lpwstr>
  </property>
</Properties>
</file>